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4"/>
  </p:notesMasterIdLst>
  <p:sldIdLst>
    <p:sldId id="279" r:id="rId5"/>
    <p:sldId id="280" r:id="rId6"/>
    <p:sldId id="281" r:id="rId7"/>
    <p:sldId id="262" r:id="rId8"/>
    <p:sldId id="257" r:id="rId9"/>
    <p:sldId id="265" r:id="rId10"/>
    <p:sldId id="278" r:id="rId11"/>
    <p:sldId id="282" r:id="rId12"/>
    <p:sldId id="283" r:id="rId13"/>
    <p:sldId id="284" r:id="rId14"/>
    <p:sldId id="285" r:id="rId15"/>
    <p:sldId id="286" r:id="rId16"/>
    <p:sldId id="287" r:id="rId17"/>
    <p:sldId id="288" r:id="rId18"/>
    <p:sldId id="293" r:id="rId19"/>
    <p:sldId id="290" r:id="rId20"/>
    <p:sldId id="289" r:id="rId21"/>
    <p:sldId id="291" r:id="rId22"/>
    <p:sldId id="292" r:id="rId23"/>
  </p:sldIdLst>
  <p:sldSz cx="9906000" cy="6858000" type="A4"/>
  <p:notesSz cx="6797675" cy="9926638"/>
  <p:embeddedFontLst>
    <p:embeddedFont>
      <p:font typeface="华文仿宋" panose="02010600040101010101" pitchFamily="2" charset="-122"/>
      <p:regular r:id="rId25"/>
    </p:embeddedFont>
    <p:embeddedFont>
      <p:font typeface="华文仿宋" panose="02010600040101010101" pitchFamily="2" charset="-122"/>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mbria Math" panose="02040503050406030204" pitchFamily="18" charset="0"/>
      <p:regular r:id="rId32"/>
    </p:embeddedFont>
    <p:embeddedFont>
      <p:font typeface="Microsoft JhengHei" panose="020B0604030504040204" pitchFamily="34" charset="-120"/>
      <p:regular r:id="rId33"/>
      <p:bold r:id="rId34"/>
    </p:embeddedFont>
    <p:embeddedFont>
      <p:font typeface="仿宋" panose="02010609060101010101" pitchFamily="49" charset="-122"/>
      <p:regular r:id="rId35"/>
    </p:embeddedFont>
    <p:embeddedFont>
      <p:font typeface="仿宋" panose="02010609060101010101" pitchFamily="49" charset="-122"/>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FF1"/>
    <a:srgbClr val="FFCC00"/>
    <a:srgbClr val="FF9933"/>
    <a:srgbClr val="FFCC99"/>
    <a:srgbClr val="CFFDD7"/>
    <a:srgbClr val="99FFCC"/>
    <a:srgbClr val="FFDDDD"/>
    <a:srgbClr val="FFCCCC"/>
    <a:srgbClr val="FF9999"/>
    <a:srgbClr val="FFE8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84894" autoAdjust="0"/>
  </p:normalViewPr>
  <p:slideViewPr>
    <p:cSldViewPr snapToGrid="0">
      <p:cViewPr varScale="1">
        <p:scale>
          <a:sx n="56" d="100"/>
          <a:sy n="56" d="100"/>
        </p:scale>
        <p:origin x="1552" y="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3850443" y="1"/>
            <a:ext cx="2945659" cy="498055"/>
          </a:xfrm>
          <a:prstGeom prst="rect">
            <a:avLst/>
          </a:prstGeom>
        </p:spPr>
        <p:txBody>
          <a:bodyPr vert="horz" lIns="96661" tIns="48331" rIns="96661" bIns="48331" rtlCol="0"/>
          <a:lstStyle>
            <a:lvl1pPr algn="r">
              <a:defRPr sz="1300"/>
            </a:lvl1pPr>
          </a:lstStyle>
          <a:p>
            <a:fld id="{CD4DD1BE-1399-4CB4-AAF4-7CC78A381E17}" type="datetimeFigureOut">
              <a:rPr lang="en-GB" smtClean="0"/>
              <a:t>01/02/2023</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6661" tIns="48331" rIns="96661" bIns="48331" rtlCol="0" anchor="b"/>
          <a:lstStyle>
            <a:lvl1pPr algn="r">
              <a:defRPr sz="1300"/>
            </a:lvl1pPr>
          </a:lstStyle>
          <a:p>
            <a:fld id="{E8E6AD40-58C9-4B45-BDD1-B16E7D0AFC0E}" type="slidenum">
              <a:rPr lang="en-GB" smtClean="0"/>
              <a:t>‹#›</a:t>
            </a:fld>
            <a:endParaRPr lang="en-GB"/>
          </a:p>
        </p:txBody>
      </p:sp>
    </p:spTree>
    <p:extLst>
      <p:ext uri="{BB962C8B-B14F-4D97-AF65-F5344CB8AC3E}">
        <p14:creationId xmlns:p14="http://schemas.microsoft.com/office/powerpoint/2010/main" val="207721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E8E6AD40-58C9-4B45-BDD1-B16E7D0AFC0E}" type="slidenum">
              <a:rPr lang="en-GB" smtClean="0"/>
              <a:t>4</a:t>
            </a:fld>
            <a:endParaRPr lang="en-GB"/>
          </a:p>
        </p:txBody>
      </p:sp>
    </p:spTree>
    <p:extLst>
      <p:ext uri="{BB962C8B-B14F-4D97-AF65-F5344CB8AC3E}">
        <p14:creationId xmlns:p14="http://schemas.microsoft.com/office/powerpoint/2010/main" val="1723818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 change</a:t>
            </a:r>
          </a:p>
        </p:txBody>
      </p:sp>
      <p:sp>
        <p:nvSpPr>
          <p:cNvPr id="4" name="Slide Number Placeholder 3"/>
          <p:cNvSpPr>
            <a:spLocks noGrp="1"/>
          </p:cNvSpPr>
          <p:nvPr>
            <p:ph type="sldNum" sz="quarter" idx="5"/>
          </p:nvPr>
        </p:nvSpPr>
        <p:spPr/>
        <p:txBody>
          <a:bodyPr/>
          <a:lstStyle/>
          <a:p>
            <a:fld id="{E8E6AD40-58C9-4B45-BDD1-B16E7D0AFC0E}" type="slidenum">
              <a:rPr lang="en-GB" smtClean="0"/>
              <a:t>13</a:t>
            </a:fld>
            <a:endParaRPr lang="en-GB"/>
          </a:p>
        </p:txBody>
      </p:sp>
    </p:spTree>
    <p:extLst>
      <p:ext uri="{BB962C8B-B14F-4D97-AF65-F5344CB8AC3E}">
        <p14:creationId xmlns:p14="http://schemas.microsoft.com/office/powerpoint/2010/main" val="331160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remove</a:t>
            </a:r>
          </a:p>
          <a:p>
            <a:r>
              <a:rPr lang="en-SG" dirty="0"/>
              <a:t>TPY - </a:t>
            </a:r>
            <a:r>
              <a:rPr lang="en-SG" dirty="0" err="1"/>
              <a:t>tues</a:t>
            </a:r>
            <a:r>
              <a:rPr lang="en-SG" dirty="0"/>
              <a:t> pm</a:t>
            </a:r>
          </a:p>
          <a:p>
            <a:r>
              <a:rPr lang="en-SG" dirty="0"/>
              <a:t>JC- </a:t>
            </a:r>
            <a:r>
              <a:rPr lang="en-SG" dirty="0" err="1"/>
              <a:t>mon,thu,fri</a:t>
            </a:r>
            <a:r>
              <a:rPr lang="en-SG" dirty="0"/>
              <a:t> (</a:t>
            </a:r>
            <a:r>
              <a:rPr lang="en-SG" dirty="0" err="1"/>
              <a:t>am,pm</a:t>
            </a:r>
            <a:r>
              <a:rPr lang="en-SG" dirty="0"/>
              <a:t>), wed (am),</a:t>
            </a:r>
          </a:p>
          <a:p>
            <a:endParaRPr lang="en-SG" dirty="0"/>
          </a:p>
          <a:p>
            <a:r>
              <a:rPr lang="en-SG" dirty="0"/>
              <a:t>To add: </a:t>
            </a:r>
          </a:p>
          <a:p>
            <a:r>
              <a:rPr lang="en-SG" dirty="0"/>
              <a:t>JC - Sat pm</a:t>
            </a:r>
          </a:p>
          <a:p>
            <a:endParaRPr lang="en-SG" dirty="0"/>
          </a:p>
          <a:p>
            <a:endParaRPr lang="en-SG" dirty="0"/>
          </a:p>
        </p:txBody>
      </p:sp>
      <p:sp>
        <p:nvSpPr>
          <p:cNvPr id="4" name="Slide Number Placeholder 3"/>
          <p:cNvSpPr>
            <a:spLocks noGrp="1"/>
          </p:cNvSpPr>
          <p:nvPr>
            <p:ph type="sldNum" sz="quarter" idx="5"/>
          </p:nvPr>
        </p:nvSpPr>
        <p:spPr/>
        <p:txBody>
          <a:bodyPr/>
          <a:lstStyle/>
          <a:p>
            <a:fld id="{E8E6AD40-58C9-4B45-BDD1-B16E7D0AFC0E}" type="slidenum">
              <a:rPr lang="en-GB" smtClean="0"/>
              <a:t>14</a:t>
            </a:fld>
            <a:endParaRPr lang="en-GB"/>
          </a:p>
        </p:txBody>
      </p:sp>
    </p:spTree>
    <p:extLst>
      <p:ext uri="{BB962C8B-B14F-4D97-AF65-F5344CB8AC3E}">
        <p14:creationId xmlns:p14="http://schemas.microsoft.com/office/powerpoint/2010/main" val="1860523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Added TPY </a:t>
            </a:r>
            <a:r>
              <a:rPr lang="en-SG" dirty="0" err="1"/>
              <a:t>fri</a:t>
            </a:r>
            <a:r>
              <a:rPr lang="en-SG" dirty="0"/>
              <a:t> pm</a:t>
            </a:r>
          </a:p>
          <a:p>
            <a:r>
              <a:rPr lang="en-SG" dirty="0"/>
              <a:t>Removed TPY </a:t>
            </a:r>
            <a:r>
              <a:rPr lang="en-SG" dirty="0" err="1"/>
              <a:t>fri</a:t>
            </a:r>
            <a:r>
              <a:rPr lang="en-SG" dirty="0"/>
              <a:t> am</a:t>
            </a:r>
          </a:p>
          <a:p>
            <a:r>
              <a:rPr lang="en-SG" dirty="0"/>
              <a:t>Removed </a:t>
            </a:r>
            <a:r>
              <a:rPr lang="en-SG" dirty="0" err="1"/>
              <a:t>yishun</a:t>
            </a:r>
            <a:r>
              <a:rPr lang="en-SG" dirty="0"/>
              <a:t> </a:t>
            </a:r>
            <a:r>
              <a:rPr lang="en-SG" dirty="0" err="1"/>
              <a:t>mon</a:t>
            </a:r>
            <a:r>
              <a:rPr lang="en-SG" dirty="0"/>
              <a:t> night</a:t>
            </a:r>
            <a:r>
              <a:rPr lang="zh-CN" altLang="en-US" dirty="0"/>
              <a:t>，</a:t>
            </a:r>
            <a:r>
              <a:rPr lang="en-US" altLang="zh-CN" dirty="0"/>
              <a:t> added Thu night (WZH)</a:t>
            </a:r>
            <a:endParaRPr lang="en-SG" dirty="0"/>
          </a:p>
        </p:txBody>
      </p:sp>
      <p:sp>
        <p:nvSpPr>
          <p:cNvPr id="4" name="Slide Number Placeholder 3"/>
          <p:cNvSpPr>
            <a:spLocks noGrp="1"/>
          </p:cNvSpPr>
          <p:nvPr>
            <p:ph type="sldNum" sz="quarter" idx="5"/>
          </p:nvPr>
        </p:nvSpPr>
        <p:spPr/>
        <p:txBody>
          <a:bodyPr/>
          <a:lstStyle/>
          <a:p>
            <a:fld id="{E8E6AD40-58C9-4B45-BDD1-B16E7D0AFC0E}" type="slidenum">
              <a:rPr lang="en-GB" smtClean="0"/>
              <a:t>15</a:t>
            </a:fld>
            <a:endParaRPr lang="en-GB"/>
          </a:p>
        </p:txBody>
      </p:sp>
    </p:spTree>
    <p:extLst>
      <p:ext uri="{BB962C8B-B14F-4D97-AF65-F5344CB8AC3E}">
        <p14:creationId xmlns:p14="http://schemas.microsoft.com/office/powerpoint/2010/main" val="54312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E8E6AD40-58C9-4B45-BDD1-B16E7D0AFC0E}" type="slidenum">
              <a:rPr lang="en-GB" smtClean="0"/>
              <a:t>16</a:t>
            </a:fld>
            <a:endParaRPr lang="en-GB"/>
          </a:p>
        </p:txBody>
      </p:sp>
    </p:spTree>
    <p:extLst>
      <p:ext uri="{BB962C8B-B14F-4D97-AF65-F5344CB8AC3E}">
        <p14:creationId xmlns:p14="http://schemas.microsoft.com/office/powerpoint/2010/main" val="308347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 change</a:t>
            </a:r>
          </a:p>
        </p:txBody>
      </p:sp>
      <p:sp>
        <p:nvSpPr>
          <p:cNvPr id="4" name="Slide Number Placeholder 3"/>
          <p:cNvSpPr>
            <a:spLocks noGrp="1"/>
          </p:cNvSpPr>
          <p:nvPr>
            <p:ph type="sldNum" sz="quarter" idx="5"/>
          </p:nvPr>
        </p:nvSpPr>
        <p:spPr/>
        <p:txBody>
          <a:bodyPr/>
          <a:lstStyle/>
          <a:p>
            <a:fld id="{E8E6AD40-58C9-4B45-BDD1-B16E7D0AFC0E}" type="slidenum">
              <a:rPr lang="en-GB" smtClean="0"/>
              <a:t>17</a:t>
            </a:fld>
            <a:endParaRPr lang="en-GB"/>
          </a:p>
        </p:txBody>
      </p:sp>
    </p:spTree>
    <p:extLst>
      <p:ext uri="{BB962C8B-B14F-4D97-AF65-F5344CB8AC3E}">
        <p14:creationId xmlns:p14="http://schemas.microsoft.com/office/powerpoint/2010/main" val="282526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E8E6AD40-58C9-4B45-BDD1-B16E7D0AFC0E}" type="slidenum">
              <a:rPr lang="en-GB" smtClean="0"/>
              <a:t>18</a:t>
            </a:fld>
            <a:endParaRPr lang="en-GB"/>
          </a:p>
        </p:txBody>
      </p:sp>
    </p:spTree>
    <p:extLst>
      <p:ext uri="{BB962C8B-B14F-4D97-AF65-F5344CB8AC3E}">
        <p14:creationId xmlns:p14="http://schemas.microsoft.com/office/powerpoint/2010/main" val="231059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TP: Wed AM refer to </a:t>
            </a:r>
            <a:r>
              <a:rPr lang="zh-CN" altLang="en-US" dirty="0"/>
              <a:t>吴佳盛， </a:t>
            </a:r>
            <a:r>
              <a:rPr lang="en-US" altLang="zh-CN" dirty="0"/>
              <a:t>Mon PM refer to </a:t>
            </a:r>
            <a:r>
              <a:rPr lang="zh-CN" altLang="en-US" dirty="0"/>
              <a:t>董菁菁</a:t>
            </a:r>
            <a:endParaRPr lang="en-SG" altLang="zh-CN" dirty="0"/>
          </a:p>
          <a:p>
            <a:r>
              <a:rPr lang="en-US" altLang="zh-CN" dirty="0"/>
              <a:t>WL: Wed N refer to Chairman</a:t>
            </a:r>
            <a:endParaRPr lang="en-SG" dirty="0"/>
          </a:p>
          <a:p>
            <a:endParaRPr lang="en-SG" dirty="0"/>
          </a:p>
        </p:txBody>
      </p:sp>
      <p:sp>
        <p:nvSpPr>
          <p:cNvPr id="4" name="Slide Number Placeholder 3"/>
          <p:cNvSpPr>
            <a:spLocks noGrp="1"/>
          </p:cNvSpPr>
          <p:nvPr>
            <p:ph type="sldNum" sz="quarter" idx="5"/>
          </p:nvPr>
        </p:nvSpPr>
        <p:spPr/>
        <p:txBody>
          <a:bodyPr/>
          <a:lstStyle/>
          <a:p>
            <a:fld id="{E8E6AD40-58C9-4B45-BDD1-B16E7D0AFC0E}" type="slidenum">
              <a:rPr lang="en-GB" smtClean="0"/>
              <a:t>19</a:t>
            </a:fld>
            <a:endParaRPr lang="en-GB"/>
          </a:p>
        </p:txBody>
      </p:sp>
    </p:spTree>
    <p:extLst>
      <p:ext uri="{BB962C8B-B14F-4D97-AF65-F5344CB8AC3E}">
        <p14:creationId xmlns:p14="http://schemas.microsoft.com/office/powerpoint/2010/main" val="347098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E8E6AD40-58C9-4B45-BDD1-B16E7D0AFC0E}" type="slidenum">
              <a:rPr lang="en-GB" smtClean="0"/>
              <a:t>5</a:t>
            </a:fld>
            <a:endParaRPr lang="en-GB"/>
          </a:p>
        </p:txBody>
      </p:sp>
    </p:spTree>
    <p:extLst>
      <p:ext uri="{BB962C8B-B14F-4D97-AF65-F5344CB8AC3E}">
        <p14:creationId xmlns:p14="http://schemas.microsoft.com/office/powerpoint/2010/main" val="111335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wed n </a:t>
            </a:r>
            <a:r>
              <a:rPr lang="en-US" dirty="0" err="1"/>
              <a:t>fri</a:t>
            </a:r>
            <a:r>
              <a:rPr lang="en-US" dirty="0"/>
              <a:t> time slot </a:t>
            </a:r>
            <a:r>
              <a:rPr lang="zh-CN" altLang="en-US" dirty="0"/>
              <a:t>（</a:t>
            </a:r>
            <a:r>
              <a:rPr lang="en-US" altLang="zh-CN" dirty="0"/>
              <a:t>XJH</a:t>
            </a:r>
            <a:r>
              <a:rPr lang="zh-CN" altLang="en-US" dirty="0"/>
              <a:t>）</a:t>
            </a:r>
            <a:endParaRPr lang="en-US" dirty="0"/>
          </a:p>
          <a:p>
            <a:r>
              <a:rPr lang="en-US" dirty="0"/>
              <a:t>Removed wed night slot</a:t>
            </a:r>
            <a:endParaRPr lang="en-SG" dirty="0"/>
          </a:p>
        </p:txBody>
      </p:sp>
      <p:sp>
        <p:nvSpPr>
          <p:cNvPr id="4" name="Slide Number Placeholder 3"/>
          <p:cNvSpPr>
            <a:spLocks noGrp="1"/>
          </p:cNvSpPr>
          <p:nvPr>
            <p:ph type="sldNum" sz="quarter" idx="5"/>
          </p:nvPr>
        </p:nvSpPr>
        <p:spPr/>
        <p:txBody>
          <a:bodyPr/>
          <a:lstStyle/>
          <a:p>
            <a:fld id="{E8E6AD40-58C9-4B45-BDD1-B16E7D0AFC0E}" type="slidenum">
              <a:rPr lang="en-GB" smtClean="0"/>
              <a:t>6</a:t>
            </a:fld>
            <a:endParaRPr lang="en-GB"/>
          </a:p>
        </p:txBody>
      </p:sp>
    </p:spTree>
    <p:extLst>
      <p:ext uri="{BB962C8B-B14F-4D97-AF65-F5344CB8AC3E}">
        <p14:creationId xmlns:p14="http://schemas.microsoft.com/office/powerpoint/2010/main" val="373609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 change</a:t>
            </a:r>
          </a:p>
        </p:txBody>
      </p:sp>
      <p:sp>
        <p:nvSpPr>
          <p:cNvPr id="4" name="Slide Number Placeholder 3"/>
          <p:cNvSpPr>
            <a:spLocks noGrp="1"/>
          </p:cNvSpPr>
          <p:nvPr>
            <p:ph type="sldNum" sz="quarter" idx="5"/>
          </p:nvPr>
        </p:nvSpPr>
        <p:spPr/>
        <p:txBody>
          <a:bodyPr/>
          <a:lstStyle/>
          <a:p>
            <a:fld id="{E8E6AD40-58C9-4B45-BDD1-B16E7D0AFC0E}" type="slidenum">
              <a:rPr lang="en-GB" smtClean="0"/>
              <a:t>7</a:t>
            </a:fld>
            <a:endParaRPr lang="en-GB"/>
          </a:p>
        </p:txBody>
      </p:sp>
    </p:spTree>
    <p:extLst>
      <p:ext uri="{BB962C8B-B14F-4D97-AF65-F5344CB8AC3E}">
        <p14:creationId xmlns:p14="http://schemas.microsoft.com/office/powerpoint/2010/main" val="390865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 change</a:t>
            </a:r>
          </a:p>
        </p:txBody>
      </p:sp>
      <p:sp>
        <p:nvSpPr>
          <p:cNvPr id="4" name="Slide Number Placeholder 3"/>
          <p:cNvSpPr>
            <a:spLocks noGrp="1"/>
          </p:cNvSpPr>
          <p:nvPr>
            <p:ph type="sldNum" sz="quarter" idx="5"/>
          </p:nvPr>
        </p:nvSpPr>
        <p:spPr/>
        <p:txBody>
          <a:bodyPr/>
          <a:lstStyle/>
          <a:p>
            <a:fld id="{E8E6AD40-58C9-4B45-BDD1-B16E7D0AFC0E}" type="slidenum">
              <a:rPr lang="en-GB" smtClean="0"/>
              <a:t>8</a:t>
            </a:fld>
            <a:endParaRPr lang="en-GB"/>
          </a:p>
        </p:txBody>
      </p:sp>
    </p:spTree>
    <p:extLst>
      <p:ext uri="{BB962C8B-B14F-4D97-AF65-F5344CB8AC3E}">
        <p14:creationId xmlns:p14="http://schemas.microsoft.com/office/powerpoint/2010/main" val="356935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 change</a:t>
            </a:r>
          </a:p>
        </p:txBody>
      </p:sp>
      <p:sp>
        <p:nvSpPr>
          <p:cNvPr id="4" name="Slide Number Placeholder 3"/>
          <p:cNvSpPr>
            <a:spLocks noGrp="1"/>
          </p:cNvSpPr>
          <p:nvPr>
            <p:ph type="sldNum" sz="quarter" idx="5"/>
          </p:nvPr>
        </p:nvSpPr>
        <p:spPr/>
        <p:txBody>
          <a:bodyPr/>
          <a:lstStyle/>
          <a:p>
            <a:fld id="{E8E6AD40-58C9-4B45-BDD1-B16E7D0AFC0E}" type="slidenum">
              <a:rPr lang="en-GB" smtClean="0"/>
              <a:t>9</a:t>
            </a:fld>
            <a:endParaRPr lang="en-GB"/>
          </a:p>
        </p:txBody>
      </p:sp>
    </p:spTree>
    <p:extLst>
      <p:ext uri="{BB962C8B-B14F-4D97-AF65-F5344CB8AC3E}">
        <p14:creationId xmlns:p14="http://schemas.microsoft.com/office/powerpoint/2010/main" val="153001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 change</a:t>
            </a:r>
          </a:p>
        </p:txBody>
      </p:sp>
      <p:sp>
        <p:nvSpPr>
          <p:cNvPr id="4" name="Slide Number Placeholder 3"/>
          <p:cNvSpPr>
            <a:spLocks noGrp="1"/>
          </p:cNvSpPr>
          <p:nvPr>
            <p:ph type="sldNum" sz="quarter" idx="5"/>
          </p:nvPr>
        </p:nvSpPr>
        <p:spPr/>
        <p:txBody>
          <a:bodyPr/>
          <a:lstStyle/>
          <a:p>
            <a:fld id="{E8E6AD40-58C9-4B45-BDD1-B16E7D0AFC0E}" type="slidenum">
              <a:rPr lang="en-GB" smtClean="0"/>
              <a:t>10</a:t>
            </a:fld>
            <a:endParaRPr lang="en-GB"/>
          </a:p>
        </p:txBody>
      </p:sp>
    </p:spTree>
    <p:extLst>
      <p:ext uri="{BB962C8B-B14F-4D97-AF65-F5344CB8AC3E}">
        <p14:creationId xmlns:p14="http://schemas.microsoft.com/office/powerpoint/2010/main" val="362409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 change</a:t>
            </a:r>
          </a:p>
        </p:txBody>
      </p:sp>
      <p:sp>
        <p:nvSpPr>
          <p:cNvPr id="4" name="Slide Number Placeholder 3"/>
          <p:cNvSpPr>
            <a:spLocks noGrp="1"/>
          </p:cNvSpPr>
          <p:nvPr>
            <p:ph type="sldNum" sz="quarter" idx="5"/>
          </p:nvPr>
        </p:nvSpPr>
        <p:spPr/>
        <p:txBody>
          <a:bodyPr/>
          <a:lstStyle/>
          <a:p>
            <a:fld id="{E8E6AD40-58C9-4B45-BDD1-B16E7D0AFC0E}" type="slidenum">
              <a:rPr lang="en-GB" smtClean="0"/>
              <a:t>11</a:t>
            </a:fld>
            <a:endParaRPr lang="en-GB"/>
          </a:p>
        </p:txBody>
      </p:sp>
    </p:spTree>
    <p:extLst>
      <p:ext uri="{BB962C8B-B14F-4D97-AF65-F5344CB8AC3E}">
        <p14:creationId xmlns:p14="http://schemas.microsoft.com/office/powerpoint/2010/main" val="32335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 change</a:t>
            </a:r>
          </a:p>
        </p:txBody>
      </p:sp>
      <p:sp>
        <p:nvSpPr>
          <p:cNvPr id="4" name="Slide Number Placeholder 3"/>
          <p:cNvSpPr>
            <a:spLocks noGrp="1"/>
          </p:cNvSpPr>
          <p:nvPr>
            <p:ph type="sldNum" sz="quarter" idx="5"/>
          </p:nvPr>
        </p:nvSpPr>
        <p:spPr/>
        <p:txBody>
          <a:bodyPr/>
          <a:lstStyle/>
          <a:p>
            <a:fld id="{E8E6AD40-58C9-4B45-BDD1-B16E7D0AFC0E}" type="slidenum">
              <a:rPr lang="en-GB" smtClean="0"/>
              <a:t>12</a:t>
            </a:fld>
            <a:endParaRPr lang="en-GB"/>
          </a:p>
        </p:txBody>
      </p:sp>
    </p:spTree>
    <p:extLst>
      <p:ext uri="{BB962C8B-B14F-4D97-AF65-F5344CB8AC3E}">
        <p14:creationId xmlns:p14="http://schemas.microsoft.com/office/powerpoint/2010/main" val="232901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36C3F9-D473-477A-B249-38E12A0AEB63}"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2697548998"/>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36C3F9-D473-477A-B249-38E12A0AEB63}"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765312521"/>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36C3F9-D473-477A-B249-38E12A0AEB63}"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766328215"/>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36C3F9-D473-477A-B249-38E12A0AEB63}"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2253967379"/>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36C3F9-D473-477A-B249-38E12A0AEB63}" type="datetimeFigureOut">
              <a:rPr lang="en-GB" smtClean="0"/>
              <a:t>01/02/2023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449987934"/>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36C3F9-D473-477A-B249-38E12A0AEB63}" type="datetimeFigureOut">
              <a:rPr lang="en-GB" smtClean="0"/>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2486640638"/>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36C3F9-D473-477A-B249-38E12A0AEB63}" type="datetimeFigureOut">
              <a:rPr lang="en-GB" smtClean="0"/>
              <a:t>01/02/2023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4132954218"/>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36C3F9-D473-477A-B249-38E12A0AEB63}" type="datetimeFigureOut">
              <a:rPr lang="en-GB" smtClean="0"/>
              <a:t>01/02/2023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2256946004"/>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6C3F9-D473-477A-B249-38E12A0AEB63}" type="datetimeFigureOut">
              <a:rPr lang="en-GB" smtClean="0"/>
              <a:t>01/02/2023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3602236549"/>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36C3F9-D473-477A-B249-38E12A0AEB63}" type="datetimeFigureOut">
              <a:rPr lang="en-GB" smtClean="0"/>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1409416120"/>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36C3F9-D473-477A-B249-38E12A0AEB63}" type="datetimeFigureOut">
              <a:rPr lang="en-GB" smtClean="0"/>
              <a:t>01/02/2023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65CDF-F694-4DDC-8E80-BC3A8A28CFB7}" type="slidenum">
              <a:rPr lang="en-GB" smtClean="0"/>
              <a:t>‹#›</a:t>
            </a:fld>
            <a:endParaRPr lang="en-GB"/>
          </a:p>
        </p:txBody>
      </p:sp>
    </p:spTree>
    <p:extLst>
      <p:ext uri="{BB962C8B-B14F-4D97-AF65-F5344CB8AC3E}">
        <p14:creationId xmlns:p14="http://schemas.microsoft.com/office/powerpoint/2010/main" val="1087777356"/>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6C3F9-D473-477A-B249-38E12A0AEB63}" type="datetimeFigureOut">
              <a:rPr lang="en-GB" smtClean="0"/>
              <a:t>01/02/2023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65CDF-F694-4DDC-8E80-BC3A8A28CFB7}" type="slidenum">
              <a:rPr lang="en-GB" smtClean="0"/>
              <a:t>‹#›</a:t>
            </a:fld>
            <a:endParaRPr lang="en-GB"/>
          </a:p>
        </p:txBody>
      </p:sp>
    </p:spTree>
    <p:extLst>
      <p:ext uri="{BB962C8B-B14F-4D97-AF65-F5344CB8AC3E}">
        <p14:creationId xmlns:p14="http://schemas.microsoft.com/office/powerpoint/2010/main" val="3920409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E3BB6B-1337-C08F-5018-45B88D8DF094}"/>
              </a:ext>
            </a:extLst>
          </p:cNvPr>
          <p:cNvSpPr>
            <a:spLocks noGrp="1"/>
          </p:cNvSpPr>
          <p:nvPr>
            <p:ph type="subTitle" idx="1"/>
          </p:nvPr>
        </p:nvSpPr>
        <p:spPr>
          <a:xfrm>
            <a:off x="214604" y="112388"/>
            <a:ext cx="9433249" cy="6596321"/>
          </a:xfrm>
        </p:spPr>
        <p:txBody>
          <a:bodyPr>
            <a:normAutofit/>
          </a:bodyPr>
          <a:lstStyle/>
          <a:p>
            <a:pPr algn="l"/>
            <a:r>
              <a:rPr lang="zh-CN" altLang="en-US" dirty="0"/>
              <a:t>专病组</a:t>
            </a:r>
            <a:r>
              <a:rPr lang="en-SG" altLang="zh-CN" dirty="0"/>
              <a:t>web and posters</a:t>
            </a:r>
            <a:endParaRPr lang="en-US" altLang="zh-CN" dirty="0"/>
          </a:p>
          <a:p>
            <a:pPr algn="l"/>
            <a:r>
              <a:rPr lang="en-US" altLang="zh-CN" dirty="0"/>
              <a:t>Sequence of arrangement: Based on year of establishment</a:t>
            </a:r>
          </a:p>
          <a:p>
            <a:pPr algn="l"/>
            <a:endParaRPr lang="en-US" altLang="zh-CN" dirty="0"/>
          </a:p>
          <a:p>
            <a:pPr algn="l"/>
            <a:endParaRPr lang="en-US" altLang="zh-CN" dirty="0"/>
          </a:p>
          <a:p>
            <a:pPr algn="l"/>
            <a:endParaRPr lang="en-US" altLang="zh-CN" dirty="0"/>
          </a:p>
          <a:p>
            <a:pPr algn="l"/>
            <a:endParaRPr lang="en-US" altLang="zh-CN" dirty="0"/>
          </a:p>
          <a:p>
            <a:pPr algn="l"/>
            <a:endParaRPr lang="en-US" altLang="zh-CN" dirty="0"/>
          </a:p>
          <a:p>
            <a:pPr algn="l"/>
            <a:endParaRPr lang="en-US" altLang="zh-CN" dirty="0"/>
          </a:p>
          <a:p>
            <a:pPr algn="l"/>
            <a:endParaRPr lang="en-US" altLang="zh-CN" sz="1400" dirty="0"/>
          </a:p>
          <a:p>
            <a:pPr algn="l"/>
            <a:r>
              <a:rPr lang="en-US" altLang="zh-CN" sz="1400" dirty="0"/>
              <a:t>Based on </a:t>
            </a:r>
            <a:r>
              <a:rPr lang="en-GB" altLang="zh-CN" sz="1400" dirty="0"/>
              <a:t>Healthcare Services Act (HCSA) for Traditional Chinese Medicine Practitioners (TCMPs</a:t>
            </a:r>
            <a:r>
              <a:rPr lang="en-US" altLang="zh-CN" sz="1400" dirty="0"/>
              <a:t>), ads </a:t>
            </a:r>
            <a:r>
              <a:rPr lang="en-GB" altLang="zh-CN" sz="1400" dirty="0"/>
              <a:t>purport to treat medical conditions or diseases are currently already prohibited. </a:t>
            </a:r>
            <a:r>
              <a:rPr lang="en-GB" altLang="zh-CN" sz="1400" dirty="0" err="1"/>
              <a:t>Eg.</a:t>
            </a:r>
            <a:r>
              <a:rPr lang="en-GB" altLang="zh-CN" sz="1400" dirty="0"/>
              <a:t> </a:t>
            </a:r>
            <a:r>
              <a:rPr lang="en-SG" sz="1400" dirty="0"/>
              <a:t>“we are experienced in treating scoliosis”, “we treat chronic diseases such as diabetes” or “we have experience in treating female hormonal and fertility problems”. </a:t>
            </a:r>
            <a:r>
              <a:rPr lang="zh-TW" altLang="en-US" sz="1400" dirty="0"/>
              <a:t>这包括了医疗广告内声称所提供的医疗服务能治疗身体的病痛、 疾病、 外伤、 或症状等。 例如“我们在治疗脊柱侧弯方面经验丰富” ，“我们治疗糖尿病等慢性疾病” 或“我们有治疗女性荷尔蒙失调和生育问题方面的经验” 。 </a:t>
            </a:r>
            <a:br>
              <a:rPr lang="zh-TW" altLang="en-US" sz="1400" dirty="0"/>
            </a:br>
            <a:endParaRPr lang="en-US" altLang="zh-CN" sz="1400" dirty="0"/>
          </a:p>
          <a:p>
            <a:pPr algn="l"/>
            <a:endParaRPr lang="en-US" altLang="zh-CN" dirty="0"/>
          </a:p>
          <a:p>
            <a:pPr algn="l"/>
            <a:endParaRPr lang="en-SG" dirty="0"/>
          </a:p>
        </p:txBody>
      </p:sp>
      <p:graphicFrame>
        <p:nvGraphicFramePr>
          <p:cNvPr id="4" name="Table 3">
            <a:extLst>
              <a:ext uri="{FF2B5EF4-FFF2-40B4-BE49-F238E27FC236}">
                <a16:creationId xmlns:a16="http://schemas.microsoft.com/office/drawing/2014/main" id="{49C11691-2CEF-E89C-7A63-4EBFD4BBBEA3}"/>
              </a:ext>
            </a:extLst>
          </p:cNvPr>
          <p:cNvGraphicFramePr>
            <a:graphicFrameLocks noGrp="1"/>
          </p:cNvGraphicFramePr>
          <p:nvPr>
            <p:extLst>
              <p:ext uri="{D42A27DB-BD31-4B8C-83A1-F6EECF244321}">
                <p14:modId xmlns:p14="http://schemas.microsoft.com/office/powerpoint/2010/main" val="1638684786"/>
              </p:ext>
            </p:extLst>
          </p:nvPr>
        </p:nvGraphicFramePr>
        <p:xfrm>
          <a:off x="1004661" y="1161068"/>
          <a:ext cx="6851650" cy="2773680"/>
        </p:xfrm>
        <a:graphic>
          <a:graphicData uri="http://schemas.openxmlformats.org/drawingml/2006/table">
            <a:tbl>
              <a:tblPr firstRow="1" firstCol="1" bandRow="1">
                <a:tableStyleId>{5C22544A-7EE6-4342-B048-85BDC9FD1C3A}</a:tableStyleId>
              </a:tblPr>
              <a:tblGrid>
                <a:gridCol w="836296">
                  <a:extLst>
                    <a:ext uri="{9D8B030D-6E8A-4147-A177-3AD203B41FA5}">
                      <a16:colId xmlns:a16="http://schemas.microsoft.com/office/drawing/2014/main" val="1991611141"/>
                    </a:ext>
                  </a:extLst>
                </a:gridCol>
                <a:gridCol w="4627502">
                  <a:extLst>
                    <a:ext uri="{9D8B030D-6E8A-4147-A177-3AD203B41FA5}">
                      <a16:colId xmlns:a16="http://schemas.microsoft.com/office/drawing/2014/main" val="2618726684"/>
                    </a:ext>
                  </a:extLst>
                </a:gridCol>
                <a:gridCol w="1387852">
                  <a:extLst>
                    <a:ext uri="{9D8B030D-6E8A-4147-A177-3AD203B41FA5}">
                      <a16:colId xmlns:a16="http://schemas.microsoft.com/office/drawing/2014/main" val="1790709972"/>
                    </a:ext>
                  </a:extLst>
                </a:gridCol>
              </a:tblGrid>
              <a:tr h="0">
                <a:tc>
                  <a:txBody>
                    <a:bodyPr/>
                    <a:lstStyle/>
                    <a:p>
                      <a:pPr algn="ctr"/>
                      <a:r>
                        <a:rPr lang="en-US" sz="1400" kern="100">
                          <a:effectLst/>
                        </a:rPr>
                        <a:t> </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zh-CN" sz="1400" kern="100">
                          <a:effectLst/>
                        </a:rPr>
                        <a:t>专病组</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zh-CN" sz="1400" kern="100">
                          <a:effectLst/>
                        </a:rPr>
                        <a:t>成立</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916813"/>
                  </a:ext>
                </a:extLst>
              </a:tr>
              <a:tr h="0">
                <a:tc>
                  <a:txBody>
                    <a:bodyPr/>
                    <a:lstStyle/>
                    <a:p>
                      <a:pPr algn="ctr"/>
                      <a:r>
                        <a:rPr lang="en-US" sz="1400" kern="100">
                          <a:effectLst/>
                        </a:rPr>
                        <a:t>1</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中医心血管病专病组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1989</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66054308"/>
                  </a:ext>
                </a:extLst>
              </a:tr>
              <a:tr h="0">
                <a:tc>
                  <a:txBody>
                    <a:bodyPr/>
                    <a:lstStyle/>
                    <a:p>
                      <a:pPr algn="ctr"/>
                      <a:r>
                        <a:rPr lang="en-US" sz="1400" kern="100">
                          <a:effectLst/>
                        </a:rPr>
                        <a:t>2</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a:t>
                      </a:r>
                      <a:r>
                        <a:rPr lang="en-US" sz="1400" kern="100" dirty="0" err="1">
                          <a:effectLst/>
                        </a:rPr>
                        <a:t>肿瘤</a:t>
                      </a:r>
                      <a:r>
                        <a:rPr lang="zh-CN" sz="1400" kern="100" dirty="0">
                          <a:effectLst/>
                        </a:rPr>
                        <a:t>专病</a:t>
                      </a:r>
                      <a:r>
                        <a:rPr lang="en-US" sz="1400" kern="100" dirty="0">
                          <a:effectLst/>
                        </a:rPr>
                        <a:t>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1993</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2697442"/>
                  </a:ext>
                </a:extLst>
              </a:tr>
              <a:tr h="0">
                <a:tc>
                  <a:txBody>
                    <a:bodyPr/>
                    <a:lstStyle/>
                    <a:p>
                      <a:pPr algn="ctr"/>
                      <a:r>
                        <a:rPr lang="en-US" sz="1400" kern="100">
                          <a:effectLst/>
                        </a:rPr>
                        <a:t>3</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a:effectLst/>
                        </a:rPr>
                        <a:t>中医</a:t>
                      </a:r>
                      <a:r>
                        <a:rPr lang="en-US" sz="1400" kern="100">
                          <a:effectLst/>
                        </a:rPr>
                        <a:t>生育</a:t>
                      </a:r>
                      <a:r>
                        <a:rPr lang="zh-CN" sz="1400" kern="100">
                          <a:effectLst/>
                        </a:rPr>
                        <a:t>专病</a:t>
                      </a:r>
                      <a:r>
                        <a:rPr lang="en-US" sz="1400" kern="100">
                          <a:effectLst/>
                        </a:rPr>
                        <a:t>组</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1993</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3328644"/>
                  </a:ext>
                </a:extLst>
              </a:tr>
              <a:tr h="0">
                <a:tc>
                  <a:txBody>
                    <a:bodyPr/>
                    <a:lstStyle/>
                    <a:p>
                      <a:pPr algn="ctr"/>
                      <a:r>
                        <a:rPr lang="en-US" sz="1400" kern="100">
                          <a:effectLst/>
                        </a:rPr>
                        <a:t>4</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中医中风后遗症专病组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1997</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6442633"/>
                  </a:ext>
                </a:extLst>
              </a:tr>
              <a:tr h="0">
                <a:tc>
                  <a:txBody>
                    <a:bodyPr/>
                    <a:lstStyle/>
                    <a:p>
                      <a:pPr algn="ctr"/>
                      <a:r>
                        <a:rPr lang="en-US" sz="1400" kern="100">
                          <a:effectLst/>
                        </a:rPr>
                        <a:t>5</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中医肠胃病专病组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1998</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7670698"/>
                  </a:ext>
                </a:extLst>
              </a:tr>
              <a:tr h="0">
                <a:tc>
                  <a:txBody>
                    <a:bodyPr/>
                    <a:lstStyle/>
                    <a:p>
                      <a:pPr algn="ctr"/>
                      <a:r>
                        <a:rPr lang="en-US" sz="1400" strike="sngStrike" kern="100" dirty="0">
                          <a:effectLst/>
                        </a:rPr>
                        <a:t>6</a:t>
                      </a:r>
                      <a:endParaRPr lang="en-SG" sz="2000" strike="sngStrike"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strike="sngStrike" kern="100" dirty="0">
                          <a:effectLst/>
                        </a:rPr>
                        <a:t>中医糖尿病专病组</a:t>
                      </a:r>
                      <a:endParaRPr lang="en-SG" sz="2000" strike="sngStrike"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strike="sngStrike" kern="100" dirty="0">
                          <a:effectLst/>
                        </a:rPr>
                        <a:t>2003</a:t>
                      </a:r>
                      <a:endParaRPr lang="en-SG" sz="2000" strike="sngStrike"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5513926"/>
                  </a:ext>
                </a:extLst>
              </a:tr>
              <a:tr h="0">
                <a:tc>
                  <a:txBody>
                    <a:bodyPr/>
                    <a:lstStyle/>
                    <a:p>
                      <a:pPr algn="ctr"/>
                      <a:r>
                        <a:rPr lang="en-US" sz="1400" kern="100" dirty="0">
                          <a:effectLst/>
                        </a:rPr>
                        <a:t>7</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中医眼科专病组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2010</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9538560"/>
                  </a:ext>
                </a:extLst>
              </a:tr>
              <a:tr h="0">
                <a:tc>
                  <a:txBody>
                    <a:bodyPr/>
                    <a:lstStyle/>
                    <a:p>
                      <a:pPr algn="ctr"/>
                      <a:r>
                        <a:rPr lang="en-US" sz="1400" kern="100">
                          <a:effectLst/>
                        </a:rPr>
                        <a:t>8</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中医针灸刮痧专病组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2010</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4824759"/>
                  </a:ext>
                </a:extLst>
              </a:tr>
              <a:tr h="0">
                <a:tc>
                  <a:txBody>
                    <a:bodyPr/>
                    <a:lstStyle/>
                    <a:p>
                      <a:pPr algn="ctr"/>
                      <a:r>
                        <a:rPr lang="en-US" sz="1400" kern="100">
                          <a:effectLst/>
                        </a:rPr>
                        <a:t>9</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中医筋伤痛症专病组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2012</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9258065"/>
                  </a:ext>
                </a:extLst>
              </a:tr>
              <a:tr h="0">
                <a:tc>
                  <a:txBody>
                    <a:bodyPr/>
                    <a:lstStyle/>
                    <a:p>
                      <a:pPr algn="ctr"/>
                      <a:r>
                        <a:rPr lang="en-US" sz="1400" kern="100">
                          <a:effectLst/>
                        </a:rPr>
                        <a:t>10</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中医盆底疾病专病组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2019</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1103300"/>
                  </a:ext>
                </a:extLst>
              </a:tr>
              <a:tr h="0">
                <a:tc>
                  <a:txBody>
                    <a:bodyPr/>
                    <a:lstStyle/>
                    <a:p>
                      <a:pPr algn="ctr"/>
                      <a:r>
                        <a:rPr lang="en-US" sz="1400" kern="100">
                          <a:effectLst/>
                        </a:rPr>
                        <a:t>11</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中医老年疾病专病组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a:effectLst/>
                        </a:rPr>
                        <a:t>2022</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2439532"/>
                  </a:ext>
                </a:extLst>
              </a:tr>
              <a:tr h="0">
                <a:tc>
                  <a:txBody>
                    <a:bodyPr/>
                    <a:lstStyle/>
                    <a:p>
                      <a:pPr algn="ctr"/>
                      <a:r>
                        <a:rPr lang="en-US" sz="1400" kern="100">
                          <a:effectLst/>
                        </a:rPr>
                        <a:t>12</a:t>
                      </a:r>
                      <a:endParaRPr lang="en-SG"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zh-CN" sz="1400" kern="100" dirty="0">
                          <a:effectLst/>
                        </a:rPr>
                        <a:t>中医治未病专病组</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kern="100" dirty="0">
                          <a:effectLst/>
                        </a:rPr>
                        <a:t>2023</a:t>
                      </a:r>
                      <a:endParaRPr lang="en-SG"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0699320"/>
                  </a:ext>
                </a:extLst>
              </a:tr>
            </a:tbl>
          </a:graphicData>
        </a:graphic>
      </p:graphicFrame>
    </p:spTree>
    <p:extLst>
      <p:ext uri="{BB962C8B-B14F-4D97-AF65-F5344CB8AC3E}">
        <p14:creationId xmlns:p14="http://schemas.microsoft.com/office/powerpoint/2010/main" val="2313273498"/>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3224013725"/>
              </p:ext>
            </p:extLst>
          </p:nvPr>
        </p:nvGraphicFramePr>
        <p:xfrm>
          <a:off x="0" y="1307350"/>
          <a:ext cx="9928280" cy="294255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919945">
                <a:tc>
                  <a:txBody>
                    <a:bodyPr/>
                    <a:lstStyle/>
                    <a:p>
                      <a:pPr algn="l"/>
                      <a:r>
                        <a:rPr lang="zh-CN" altLang="en-US" sz="2400" dirty="0">
                          <a:solidFill>
                            <a:schemeClr val="tx1"/>
                          </a:solidFill>
                          <a:latin typeface="STFangsong" panose="02010600040101010101" pitchFamily="2" charset="-122"/>
                          <a:ea typeface="STFangsong" panose="02010600040101010101" pitchFamily="2" charset="-122"/>
                        </a:rPr>
                        <a:t>防控儿童近视包括预防近视恶化</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457200" indent="-457200">
                        <a:buFont typeface="Arial" panose="020B0604020202020204" pitchFamily="34" charset="0"/>
                        <a:buChar char="•"/>
                      </a:pPr>
                      <a:endParaRPr lang="en-SG" altLang="zh-CN" sz="24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zh-CN" sz="2000" dirty="0">
                          <a:solidFill>
                            <a:schemeClr val="tx1"/>
                          </a:solidFill>
                          <a:latin typeface="Cambria Math" panose="02040503050406030204" pitchFamily="18" charset="0"/>
                        </a:rPr>
                        <a:t>Control and prevention of myopia in children, including prevention of myopia aggravation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111048981"/>
                  </a:ext>
                </a:extLst>
              </a:tr>
              <a:tr h="305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主要方式</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457200" indent="-457200">
                        <a:buFont typeface="Arial" panose="020B0604020202020204" pitchFamily="34" charset="0"/>
                        <a:buChar char="•"/>
                      </a:pPr>
                      <a:endParaRPr lang="en-SG" altLang="zh-CN" sz="24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400" b="1" dirty="0">
                          <a:latin typeface="Cambria Math" panose="02040503050406030204" pitchFamily="18" charset="0"/>
                          <a:ea typeface="方正北魏楷书简体" pitchFamily="65" charset="-122"/>
                        </a:rPr>
                        <a:t>Primary methods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158995"/>
                  </a:ext>
                </a:extLst>
              </a:tr>
              <a:tr h="828000">
                <a:tc>
                  <a:txBody>
                    <a:bodyPr/>
                    <a:lstStyle/>
                    <a:p>
                      <a:pPr algn="ctr"/>
                      <a:r>
                        <a:rPr lang="zh-CN" altLang="en-US" sz="2400" dirty="0">
                          <a:solidFill>
                            <a:schemeClr val="tx1"/>
                          </a:solidFill>
                          <a:latin typeface="STFangsong" panose="02010600040101010101" pitchFamily="2" charset="-122"/>
                          <a:ea typeface="STFangsong" panose="02010600040101010101" pitchFamily="2" charset="-122"/>
                        </a:rPr>
                        <a:t>眼部针灸、眼部按摩、眼部艾灸和视光检测</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457200" indent="-457200" algn="ctr">
                        <a:buFont typeface="Arial" panose="020B0604020202020204" pitchFamily="34" charset="0"/>
                        <a:buChar char="•"/>
                      </a:pPr>
                      <a:endParaRPr lang="en-SG" altLang="zh-CN" sz="24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zh-CN" sz="2000" dirty="0">
                          <a:solidFill>
                            <a:schemeClr val="tx1"/>
                          </a:solidFill>
                          <a:latin typeface="Cambria Math" panose="02040503050406030204" pitchFamily="18" charset="0"/>
                        </a:rPr>
                        <a:t>Eye acupuncture, Eye massage, Eye moxibustion, Optical test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377232140"/>
                  </a:ext>
                </a:extLst>
              </a:tr>
            </a:tbl>
          </a:graphicData>
        </a:graphic>
      </p:graphicFrame>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3029215734"/>
              </p:ext>
            </p:extLst>
          </p:nvPr>
        </p:nvGraphicFramePr>
        <p:xfrm>
          <a:off x="2516126" y="4579766"/>
          <a:ext cx="4807646" cy="1341120"/>
        </p:xfrm>
        <a:graphic>
          <a:graphicData uri="http://schemas.openxmlformats.org/drawingml/2006/table">
            <a:tbl>
              <a:tblPr firstRow="1" bandRow="1">
                <a:tableStyleId>{5940675A-B579-460E-94D1-54222C63F5DA}</a:tableStyleId>
              </a:tblPr>
              <a:tblGrid>
                <a:gridCol w="1519147">
                  <a:extLst>
                    <a:ext uri="{9D8B030D-6E8A-4147-A177-3AD203B41FA5}">
                      <a16:colId xmlns:a16="http://schemas.microsoft.com/office/drawing/2014/main" val="808203889"/>
                    </a:ext>
                  </a:extLst>
                </a:gridCol>
                <a:gridCol w="3288499">
                  <a:extLst>
                    <a:ext uri="{9D8B030D-6E8A-4147-A177-3AD203B41FA5}">
                      <a16:colId xmlns:a16="http://schemas.microsoft.com/office/drawing/2014/main" val="3983293052"/>
                    </a:ext>
                  </a:extLst>
                </a:gridCol>
              </a:tblGrid>
              <a:tr h="2189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义顺 </a:t>
                      </a:r>
                      <a:r>
                        <a:rPr lang="en-SG" altLang="zh-CN" sz="1400" b="1" dirty="0">
                          <a:latin typeface="+mn-lt"/>
                          <a:ea typeface="STFangsong" panose="02010600040101010101" pitchFamily="2" charset="-122"/>
                        </a:rPr>
                        <a:t>Yishun</a:t>
                      </a:r>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六</a:t>
                      </a:r>
                      <a:r>
                        <a:rPr lang="en-GB" sz="1400" dirty="0"/>
                        <a:t>Sat</a:t>
                      </a:r>
                      <a:r>
                        <a:rPr lang="en-SG" altLang="zh-CN" sz="1400" b="1" dirty="0">
                          <a:solidFill>
                            <a:srgbClr val="FF0000"/>
                          </a:solidFill>
                          <a:latin typeface="STFangsong" panose="02010600040101010101" pitchFamily="2" charset="-122"/>
                          <a:ea typeface="STFangsong" panose="02010600040101010101" pitchFamily="2" charset="-122"/>
                        </a:rPr>
                        <a:t>*</a:t>
                      </a:r>
                    </a:p>
                    <a:p>
                      <a:pPr algn="ctr"/>
                      <a:r>
                        <a:rPr lang="zh-CN" altLang="en-US" sz="1400" i="0" dirty="0">
                          <a:solidFill>
                            <a:srgbClr val="333333"/>
                          </a:solidFill>
                          <a:latin typeface="STFangsong" panose="02010600040101010101" pitchFamily="2" charset="-122"/>
                          <a:ea typeface="STFangsong" panose="02010600040101010101" pitchFamily="2" charset="-122"/>
                        </a:rPr>
                        <a:t>每月第一、第三周</a:t>
                      </a:r>
                      <a:endParaRPr lang="en-US" altLang="zh-CN" sz="1400" i="0" dirty="0">
                        <a:solidFill>
                          <a:srgbClr val="333333"/>
                        </a:solidFill>
                        <a:latin typeface="STFangsong" panose="02010600040101010101" pitchFamily="2" charset="-122"/>
                        <a:ea typeface="STFangsong" panose="02010600040101010101" pitchFamily="2" charset="-122"/>
                      </a:endParaRPr>
                    </a:p>
                    <a:p>
                      <a:pPr algn="ctr"/>
                      <a:r>
                        <a:rPr lang="zh-CN" altLang="en-US" sz="1400" i="0" dirty="0">
                          <a:solidFill>
                            <a:srgbClr val="333333"/>
                          </a:solidFill>
                          <a:latin typeface="STFangsong" panose="02010600040101010101" pitchFamily="2" charset="-122"/>
                          <a:ea typeface="STFangsong" panose="02010600040101010101" pitchFamily="2" charset="-122"/>
                        </a:rPr>
                        <a:t> </a:t>
                      </a:r>
                      <a:r>
                        <a:rPr lang="en-US" altLang="zh-CN" sz="1400" i="0" dirty="0">
                          <a:solidFill>
                            <a:srgbClr val="333333"/>
                          </a:solidFill>
                          <a:latin typeface="+mn-lt"/>
                        </a:rPr>
                        <a:t>Every 1</a:t>
                      </a:r>
                      <a:r>
                        <a:rPr lang="en-US" altLang="zh-CN" sz="1400" i="0" baseline="30000" dirty="0">
                          <a:solidFill>
                            <a:srgbClr val="333333"/>
                          </a:solidFill>
                          <a:latin typeface="+mn-lt"/>
                        </a:rPr>
                        <a:t>st</a:t>
                      </a:r>
                      <a:r>
                        <a:rPr lang="en-US" altLang="zh-CN" sz="1400" i="0" dirty="0">
                          <a:solidFill>
                            <a:srgbClr val="333333"/>
                          </a:solidFill>
                          <a:latin typeface="+mn-lt"/>
                        </a:rPr>
                        <a:t>, 3rd week of the month</a:t>
                      </a:r>
                      <a:endParaRPr lang="en-GB" sz="1400" i="0" dirty="0">
                        <a:latin typeface="+mn-lt"/>
                      </a:endParaRPr>
                    </a:p>
                  </a:txBody>
                  <a:tcPr>
                    <a:noFill/>
                  </a:tcPr>
                </a:tc>
                <a:extLst>
                  <a:ext uri="{0D108BD9-81ED-4DB2-BD59-A6C34878D82A}">
                    <a16:rowId xmlns:a16="http://schemas.microsoft.com/office/drawing/2014/main" val="2839055277"/>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537619"/>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sp>
        <p:nvSpPr>
          <p:cNvPr id="4" name="Title 1">
            <a:extLst>
              <a:ext uri="{FF2B5EF4-FFF2-40B4-BE49-F238E27FC236}">
                <a16:creationId xmlns:a16="http://schemas.microsoft.com/office/drawing/2014/main" id="{D46E0E6D-B3FD-A937-001E-225C868A96A3}"/>
              </a:ext>
            </a:extLst>
          </p:cNvPr>
          <p:cNvSpPr>
            <a:spLocks noGrp="1"/>
          </p:cNvSpPr>
          <p:nvPr>
            <p:ph type="ctrTitle"/>
          </p:nvPr>
        </p:nvSpPr>
        <p:spPr>
          <a:xfrm>
            <a:off x="903515" y="90431"/>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中医儿童眼科门诊</a:t>
            </a:r>
          </a:p>
        </p:txBody>
      </p:sp>
      <p:sp>
        <p:nvSpPr>
          <p:cNvPr id="8" name="TextBox 7">
            <a:extLst>
              <a:ext uri="{FF2B5EF4-FFF2-40B4-BE49-F238E27FC236}">
                <a16:creationId xmlns:a16="http://schemas.microsoft.com/office/drawing/2014/main" id="{0A1115ED-E5D8-9DF8-A404-732570A6F8F8}"/>
              </a:ext>
            </a:extLst>
          </p:cNvPr>
          <p:cNvSpPr txBox="1"/>
          <p:nvPr/>
        </p:nvSpPr>
        <p:spPr>
          <a:xfrm>
            <a:off x="-315686" y="757917"/>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a:t>
            </a:r>
            <a:r>
              <a:rPr lang="en-US" altLang="zh-CN" sz="3200" b="1" dirty="0">
                <a:latin typeface="Microsoft JhengHei" panose="020B0604030504040204" pitchFamily="34" charset="-120"/>
                <a:ea typeface="+mj-ea"/>
              </a:rPr>
              <a:t>Paediatric </a:t>
            </a:r>
            <a:r>
              <a:rPr lang="en-GB" altLang="zh-CN" sz="3200" b="1" dirty="0">
                <a:latin typeface="Microsoft JhengHei" panose="020B0604030504040204" pitchFamily="34" charset="-120"/>
                <a:ea typeface="+mj-ea"/>
              </a:rPr>
              <a:t>Ophthalmology </a:t>
            </a:r>
            <a:r>
              <a:rPr lang="en-US" altLang="zh-CN" sz="3200" b="1" dirty="0">
                <a:latin typeface="Microsoft JhengHei" panose="020B0604030504040204" pitchFamily="34" charset="-120"/>
                <a:ea typeface="+mj-ea"/>
              </a:rPr>
              <a:t>Clinic</a:t>
            </a:r>
            <a:endParaRPr lang="en-GB" altLang="zh-CN" sz="3200" b="1" dirty="0">
              <a:latin typeface="Microsoft JhengHei" panose="020B0604030504040204" pitchFamily="34" charset="-120"/>
              <a:ea typeface="+mj-ea"/>
            </a:endParaRPr>
          </a:p>
        </p:txBody>
      </p:sp>
      <p:pic>
        <p:nvPicPr>
          <p:cNvPr id="9" name="Graphic 8" descr="Eye">
            <a:extLst>
              <a:ext uri="{FF2B5EF4-FFF2-40B4-BE49-F238E27FC236}">
                <a16:creationId xmlns:a16="http://schemas.microsoft.com/office/drawing/2014/main" id="{F3C67DA3-5BD8-5821-422B-CE39F70723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3213" y="29883"/>
            <a:ext cx="914400" cy="914400"/>
          </a:xfrm>
          <a:prstGeom prst="rect">
            <a:avLst/>
          </a:prstGeom>
        </p:spPr>
      </p:pic>
    </p:spTree>
    <p:extLst>
      <p:ext uri="{BB962C8B-B14F-4D97-AF65-F5344CB8AC3E}">
        <p14:creationId xmlns:p14="http://schemas.microsoft.com/office/powerpoint/2010/main" val="2584681739"/>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3207293385"/>
              </p:ext>
            </p:extLst>
          </p:nvPr>
        </p:nvGraphicFramePr>
        <p:xfrm>
          <a:off x="2488133" y="4551773"/>
          <a:ext cx="4807646" cy="1524000"/>
        </p:xfrm>
        <a:graphic>
          <a:graphicData uri="http://schemas.openxmlformats.org/drawingml/2006/table">
            <a:tbl>
              <a:tblPr firstRow="1" bandRow="1">
                <a:tableStyleId>{5940675A-B579-460E-94D1-54222C63F5DA}</a:tableStyleId>
              </a:tblPr>
              <a:tblGrid>
                <a:gridCol w="1519147">
                  <a:extLst>
                    <a:ext uri="{9D8B030D-6E8A-4147-A177-3AD203B41FA5}">
                      <a16:colId xmlns:a16="http://schemas.microsoft.com/office/drawing/2014/main" val="808203889"/>
                    </a:ext>
                  </a:extLst>
                </a:gridCol>
                <a:gridCol w="3288499">
                  <a:extLst>
                    <a:ext uri="{9D8B030D-6E8A-4147-A177-3AD203B41FA5}">
                      <a16:colId xmlns:a16="http://schemas.microsoft.com/office/drawing/2014/main" val="3983293052"/>
                    </a:ext>
                  </a:extLst>
                </a:gridCol>
              </a:tblGrid>
              <a:tr h="2189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a:t>
                      </a:r>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noFill/>
                  </a:tcP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六</a:t>
                      </a:r>
                      <a:r>
                        <a:rPr lang="en-GB" sz="1400" dirty="0"/>
                        <a:t>Sat</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400" dirty="0"/>
                        <a:t>三</a:t>
                      </a:r>
                      <a:r>
                        <a:rPr lang="en-GB" sz="1400" dirty="0"/>
                        <a:t>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189972"/>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537619"/>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graphicFrame>
        <p:nvGraphicFramePr>
          <p:cNvPr id="2" name="Table 5">
            <a:extLst>
              <a:ext uri="{FF2B5EF4-FFF2-40B4-BE49-F238E27FC236}">
                <a16:creationId xmlns:a16="http://schemas.microsoft.com/office/drawing/2014/main" id="{090724AB-B74B-AAE8-94CC-F752450A76A8}"/>
              </a:ext>
            </a:extLst>
          </p:cNvPr>
          <p:cNvGraphicFramePr>
            <a:graphicFrameLocks noGrp="1"/>
          </p:cNvGraphicFramePr>
          <p:nvPr>
            <p:extLst>
              <p:ext uri="{D42A27DB-BD31-4B8C-83A1-F6EECF244321}">
                <p14:modId xmlns:p14="http://schemas.microsoft.com/office/powerpoint/2010/main" val="3823892129"/>
              </p:ext>
            </p:extLst>
          </p:nvPr>
        </p:nvGraphicFramePr>
        <p:xfrm>
          <a:off x="0" y="1307350"/>
          <a:ext cx="9928280" cy="294255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FFDD7"/>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FFDD7"/>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919945">
                <a:tc>
                  <a:txBody>
                    <a:bodyPr/>
                    <a:lstStyle/>
                    <a:p>
                      <a:pPr algn="l"/>
                      <a:r>
                        <a:rPr lang="zh-CN" altLang="en-US" sz="2400" dirty="0">
                          <a:solidFill>
                            <a:schemeClr val="tx1"/>
                          </a:solidFill>
                          <a:latin typeface="STFangsong" panose="02010600040101010101" pitchFamily="2" charset="-122"/>
                          <a:ea typeface="STFangsong" panose="02010600040101010101" pitchFamily="2" charset="-122"/>
                        </a:rPr>
                        <a:t>颈椎病、肩周炎、落枕、慢性腰痛、筋伤、风湿性关节炎等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FDD7"/>
                    </a:solidFill>
                  </a:tcPr>
                </a:tc>
                <a:tc>
                  <a:txBody>
                    <a:bodyPr/>
                    <a:lstStyle/>
                    <a:p>
                      <a:pPr marL="457200" indent="-457200">
                        <a:buFont typeface="Arial" panose="020B0604020202020204" pitchFamily="34" charset="0"/>
                        <a:buChar char="•"/>
                      </a:pPr>
                      <a:endParaRPr lang="en-SG" altLang="zh-CN" sz="24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SG" altLang="zh-CN" sz="2000" dirty="0">
                          <a:latin typeface="Cambria Math" panose="02040503050406030204" pitchFamily="18" charset="0"/>
                          <a:ea typeface="方正北魏楷书简体" pitchFamily="65" charset="-122"/>
                        </a:rPr>
                        <a:t>Cervical spondylosis, Frozen Shoulder, Stiff neck, Chronic back pain, Muscle injury, Rheumatoid arthritis,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FDD7"/>
                    </a:solidFill>
                  </a:tcPr>
                </a:tc>
                <a:extLst>
                  <a:ext uri="{0D108BD9-81ED-4DB2-BD59-A6C34878D82A}">
                    <a16:rowId xmlns:a16="http://schemas.microsoft.com/office/drawing/2014/main" val="1111048981"/>
                  </a:ext>
                </a:extLst>
              </a:tr>
              <a:tr h="305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主要方式</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457200" indent="-457200">
                        <a:buFont typeface="Arial" panose="020B0604020202020204" pitchFamily="34" charset="0"/>
                        <a:buChar char="•"/>
                      </a:pPr>
                      <a:endParaRPr lang="en-SG" altLang="zh-CN" sz="24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400" b="1" dirty="0">
                          <a:latin typeface="Cambria Math" panose="02040503050406030204" pitchFamily="18" charset="0"/>
                          <a:ea typeface="方正北魏楷书简体" pitchFamily="65" charset="-122"/>
                        </a:rPr>
                        <a:t>Primary methods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158995"/>
                  </a:ext>
                </a:extLst>
              </a:tr>
              <a:tr h="828000">
                <a:tc>
                  <a:txBody>
                    <a:bodyPr/>
                    <a:lstStyle/>
                    <a:p>
                      <a:pPr algn="ctr"/>
                      <a:r>
                        <a:rPr lang="zh-CN" altLang="en-US" sz="2400" b="1" dirty="0">
                          <a:latin typeface="STFangsong" panose="02010600040101010101" pitchFamily="2" charset="-122"/>
                          <a:ea typeface="STFangsong" panose="02010600040101010101" pitchFamily="2" charset="-122"/>
                        </a:rPr>
                        <a:t>刮痧、针灸</a:t>
                      </a:r>
                      <a:r>
                        <a:rPr lang="zh-CN" altLang="en-US" sz="2400" dirty="0">
                          <a:latin typeface="STFangsong" panose="02010600040101010101" pitchFamily="2" charset="-122"/>
                          <a:ea typeface="STFangsong" panose="02010600040101010101" pitchFamily="2" charset="-122"/>
                        </a:rPr>
                        <a:t>、拔罐、中药</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FDD7"/>
                    </a:solidFill>
                  </a:tcPr>
                </a:tc>
                <a:tc>
                  <a:txBody>
                    <a:bodyPr/>
                    <a:lstStyle/>
                    <a:p>
                      <a:pPr marL="457200" indent="-457200" algn="ctr">
                        <a:buFont typeface="Arial" panose="020B0604020202020204" pitchFamily="34" charset="0"/>
                        <a:buChar char="•"/>
                      </a:pPr>
                      <a:endParaRPr lang="en-SG" altLang="zh-CN" sz="24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SG" altLang="zh-CN" sz="2000" b="1" dirty="0">
                          <a:latin typeface="Cambria Math" panose="02040503050406030204" pitchFamily="18" charset="0"/>
                          <a:ea typeface="方正北魏楷书简体" pitchFamily="65" charset="-122"/>
                        </a:rPr>
                        <a:t>Scraping, Acupuncture, </a:t>
                      </a:r>
                    </a:p>
                    <a:p>
                      <a:pPr algn="ctr"/>
                      <a:r>
                        <a:rPr lang="en-SG" altLang="zh-CN" sz="2000" dirty="0">
                          <a:latin typeface="Cambria Math" panose="02040503050406030204" pitchFamily="18" charset="0"/>
                          <a:ea typeface="方正北魏楷书简体" pitchFamily="65" charset="-122"/>
                        </a:rPr>
                        <a:t>Cupping, Herbal medicine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FDD7"/>
                    </a:solidFill>
                  </a:tcPr>
                </a:tc>
                <a:extLst>
                  <a:ext uri="{0D108BD9-81ED-4DB2-BD59-A6C34878D82A}">
                    <a16:rowId xmlns:a16="http://schemas.microsoft.com/office/drawing/2014/main" val="2377232140"/>
                  </a:ext>
                </a:extLst>
              </a:tr>
            </a:tbl>
          </a:graphicData>
        </a:graphic>
      </p:graphicFrame>
      <p:sp>
        <p:nvSpPr>
          <p:cNvPr id="6" name="Title 1">
            <a:extLst>
              <a:ext uri="{FF2B5EF4-FFF2-40B4-BE49-F238E27FC236}">
                <a16:creationId xmlns:a16="http://schemas.microsoft.com/office/drawing/2014/main" id="{EDC26CC6-A5F2-82E2-FA91-00FA6C675E75}"/>
              </a:ext>
            </a:extLst>
          </p:cNvPr>
          <p:cNvSpPr>
            <a:spLocks noGrp="1"/>
          </p:cNvSpPr>
          <p:nvPr>
            <p:ph type="ctrTitle"/>
          </p:nvPr>
        </p:nvSpPr>
        <p:spPr>
          <a:xfrm>
            <a:off x="742950" y="101055"/>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中医针灸刮痧门诊</a:t>
            </a:r>
          </a:p>
        </p:txBody>
      </p:sp>
      <p:sp>
        <p:nvSpPr>
          <p:cNvPr id="7" name="TextBox 6">
            <a:extLst>
              <a:ext uri="{FF2B5EF4-FFF2-40B4-BE49-F238E27FC236}">
                <a16:creationId xmlns:a16="http://schemas.microsoft.com/office/drawing/2014/main" id="{2646C67E-3474-1CD5-9CE8-6E112C9FC8A2}"/>
              </a:ext>
            </a:extLst>
          </p:cNvPr>
          <p:cNvSpPr txBox="1"/>
          <p:nvPr/>
        </p:nvSpPr>
        <p:spPr>
          <a:xfrm>
            <a:off x="-315686" y="757917"/>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Acupuncture and Scraping </a:t>
            </a:r>
            <a:r>
              <a:rPr lang="en-US" altLang="zh-CN" sz="3200" b="1" dirty="0">
                <a:latin typeface="Microsoft JhengHei" panose="020B0604030504040204" pitchFamily="34" charset="-120"/>
                <a:ea typeface="+mj-ea"/>
              </a:rPr>
              <a:t>Clinic</a:t>
            </a:r>
            <a:r>
              <a:rPr lang="en-GB" altLang="zh-CN" sz="3200" b="1" dirty="0">
                <a:latin typeface="Microsoft JhengHei" panose="020B0604030504040204" pitchFamily="34" charset="-120"/>
                <a:ea typeface="+mj-ea"/>
              </a:rPr>
              <a:t> </a:t>
            </a:r>
          </a:p>
        </p:txBody>
      </p:sp>
      <p:pic>
        <p:nvPicPr>
          <p:cNvPr id="10" name="Picture 2" descr="https://d30y9cdsu7xlg0.cloudfront.net/png/25713-200.png">
            <a:extLst>
              <a:ext uri="{FF2B5EF4-FFF2-40B4-BE49-F238E27FC236}">
                <a16:creationId xmlns:a16="http://schemas.microsoft.com/office/drawing/2014/main" id="{5CB8D9A6-6564-4B10-BA65-2455A860ABED}"/>
              </a:ext>
            </a:extLst>
          </p:cNvPr>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a:off x="1580650" y="223873"/>
            <a:ext cx="755306" cy="755306"/>
          </a:xfrm>
          <a:prstGeom prst="rect">
            <a:avLst/>
          </a:prstGeom>
          <a:noFill/>
        </p:spPr>
      </p:pic>
      <p:pic>
        <p:nvPicPr>
          <p:cNvPr id="11" name="Picture 1">
            <a:extLst>
              <a:ext uri="{FF2B5EF4-FFF2-40B4-BE49-F238E27FC236}">
                <a16:creationId xmlns:a16="http://schemas.microsoft.com/office/drawing/2014/main" id="{8C675BEA-CD1D-7DF9-66F6-898EBEF7F642}"/>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549799" y="77363"/>
            <a:ext cx="878421" cy="77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97927"/>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32419"/>
            <a:ext cx="854988" cy="831033"/>
          </a:xfrm>
          <a:prstGeom prst="rect">
            <a:avLst/>
          </a:prstGeom>
        </p:spPr>
      </p:pic>
      <p:sp>
        <p:nvSpPr>
          <p:cNvPr id="24" name="Rectangle 5">
            <a:extLst>
              <a:ext uri="{FF2B5EF4-FFF2-40B4-BE49-F238E27FC236}">
                <a16:creationId xmlns:a16="http://schemas.microsoft.com/office/drawing/2014/main" id="{CE163A5D-B80B-4D11-AAFD-6CCE24D97489}"/>
              </a:ext>
            </a:extLst>
          </p:cNvPr>
          <p:cNvSpPr>
            <a:spLocks noChangeArrowheads="1"/>
          </p:cNvSpPr>
          <p:nvPr/>
        </p:nvSpPr>
        <p:spPr bwMode="auto">
          <a:xfrm>
            <a:off x="952803" y="6365572"/>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pSp>
        <p:nvGrpSpPr>
          <p:cNvPr id="10" name="Group 9">
            <a:extLst>
              <a:ext uri="{FF2B5EF4-FFF2-40B4-BE49-F238E27FC236}">
                <a16:creationId xmlns:a16="http://schemas.microsoft.com/office/drawing/2014/main" id="{B6FCE5FC-1BC7-4627-32E7-B2DDDDAEE1B0}"/>
              </a:ext>
            </a:extLst>
          </p:cNvPr>
          <p:cNvGrpSpPr/>
          <p:nvPr/>
        </p:nvGrpSpPr>
        <p:grpSpPr>
          <a:xfrm>
            <a:off x="-73787" y="4633809"/>
            <a:ext cx="10082428" cy="1508643"/>
            <a:chOff x="-73787" y="4917696"/>
            <a:chExt cx="10082428" cy="1508643"/>
          </a:xfrm>
        </p:grpSpPr>
        <p:grpSp>
          <p:nvGrpSpPr>
            <p:cNvPr id="21" name="Group 20">
              <a:extLst>
                <a:ext uri="{FF2B5EF4-FFF2-40B4-BE49-F238E27FC236}">
                  <a16:creationId xmlns:a16="http://schemas.microsoft.com/office/drawing/2014/main" id="{48BBF2F6-11BB-EC7D-2D21-49042A291BA0}"/>
                </a:ext>
              </a:extLst>
            </p:cNvPr>
            <p:cNvGrpSpPr/>
            <p:nvPr/>
          </p:nvGrpSpPr>
          <p:grpSpPr>
            <a:xfrm>
              <a:off x="8698602" y="4917696"/>
              <a:ext cx="1310039" cy="1494924"/>
              <a:chOff x="59213" y="5328650"/>
              <a:chExt cx="1310039" cy="1494924"/>
            </a:xfrm>
          </p:grpSpPr>
          <p:pic>
            <p:nvPicPr>
              <p:cNvPr id="34" name="Picture 33" descr="A close up of a logo&#10;&#10;Description automatically generated">
                <a:extLst>
                  <a:ext uri="{FF2B5EF4-FFF2-40B4-BE49-F238E27FC236}">
                    <a16:creationId xmlns:a16="http://schemas.microsoft.com/office/drawing/2014/main" id="{5D4685EC-0874-61D8-A468-392E67ED4F18}"/>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204015" y="5342369"/>
                <a:ext cx="1009261" cy="896485"/>
              </a:xfrm>
              <a:prstGeom prst="rect">
                <a:avLst/>
              </a:prstGeom>
            </p:spPr>
          </p:pic>
          <p:sp>
            <p:nvSpPr>
              <p:cNvPr id="36" name="TextBox 35">
                <a:extLst>
                  <a:ext uri="{FF2B5EF4-FFF2-40B4-BE49-F238E27FC236}">
                    <a16:creationId xmlns:a16="http://schemas.microsoft.com/office/drawing/2014/main" id="{16B69C8D-453C-030F-AA40-7D320591E443}"/>
                  </a:ext>
                </a:extLst>
              </p:cNvPr>
              <p:cNvSpPr txBox="1"/>
              <p:nvPr/>
            </p:nvSpPr>
            <p:spPr>
              <a:xfrm>
                <a:off x="59213"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7" name="Rectangle 36">
                <a:extLst>
                  <a:ext uri="{FF2B5EF4-FFF2-40B4-BE49-F238E27FC236}">
                    <a16:creationId xmlns:a16="http://schemas.microsoft.com/office/drawing/2014/main" id="{D9D06638-CED1-DC5F-5FA7-27B8CAA6ED0D}"/>
                  </a:ext>
                </a:extLst>
              </p:cNvPr>
              <p:cNvSpPr/>
              <p:nvPr/>
            </p:nvSpPr>
            <p:spPr>
              <a:xfrm>
                <a:off x="175496"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441627CC-D6B8-463D-95E8-D7B69A62A2EC}"/>
                </a:ext>
              </a:extLst>
            </p:cNvPr>
            <p:cNvGrpSpPr/>
            <p:nvPr/>
          </p:nvGrpSpPr>
          <p:grpSpPr>
            <a:xfrm>
              <a:off x="-73787" y="4931415"/>
              <a:ext cx="1310039" cy="1494924"/>
              <a:chOff x="-73787" y="4931415"/>
              <a:chExt cx="1310039" cy="1494924"/>
            </a:xfrm>
          </p:grpSpPr>
          <p:grpSp>
            <p:nvGrpSpPr>
              <p:cNvPr id="26" name="Group 25">
                <a:extLst>
                  <a:ext uri="{FF2B5EF4-FFF2-40B4-BE49-F238E27FC236}">
                    <a16:creationId xmlns:a16="http://schemas.microsoft.com/office/drawing/2014/main" id="{1FAC2A8B-7685-E88E-F66C-518E4584B959}"/>
                  </a:ext>
                </a:extLst>
              </p:cNvPr>
              <p:cNvGrpSpPr/>
              <p:nvPr/>
            </p:nvGrpSpPr>
            <p:grpSpPr>
              <a:xfrm>
                <a:off x="-73787" y="4931415"/>
                <a:ext cx="1310039" cy="1494924"/>
                <a:chOff x="-147576" y="5328650"/>
                <a:chExt cx="1310039" cy="1494924"/>
              </a:xfrm>
            </p:grpSpPr>
            <p:sp>
              <p:nvSpPr>
                <p:cNvPr id="32" name="TextBox 31">
                  <a:extLst>
                    <a:ext uri="{FF2B5EF4-FFF2-40B4-BE49-F238E27FC236}">
                      <a16:creationId xmlns:a16="http://schemas.microsoft.com/office/drawing/2014/main" id="{F10BF5AD-169D-58F6-28CB-D5774DC048E5}"/>
                    </a:ext>
                  </a:extLst>
                </p:cNvPr>
                <p:cNvSpPr txBox="1"/>
                <p:nvPr/>
              </p:nvSpPr>
              <p:spPr>
                <a:xfrm>
                  <a:off x="-147576" y="636475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3" name="Rectangle 32">
                  <a:extLst>
                    <a:ext uri="{FF2B5EF4-FFF2-40B4-BE49-F238E27FC236}">
                      <a16:creationId xmlns:a16="http://schemas.microsoft.com/office/drawing/2014/main" id="{25E80C0F-EC04-A2E3-764F-924C34471EE5}"/>
                    </a:ext>
                  </a:extLst>
                </p:cNvPr>
                <p:cNvSpPr/>
                <p:nvPr/>
              </p:nvSpPr>
              <p:spPr>
                <a:xfrm>
                  <a:off x="-16567"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8" name="Picture 27">
                <a:extLst>
                  <a:ext uri="{FF2B5EF4-FFF2-40B4-BE49-F238E27FC236}">
                    <a16:creationId xmlns:a16="http://schemas.microsoft.com/office/drawing/2014/main" id="{701609D3-DAEC-662B-4963-1826206A5625}"/>
                  </a:ext>
                </a:extLst>
              </p:cNvPr>
              <p:cNvPicPr>
                <a:picLocks noChangeAspect="1"/>
              </p:cNvPicPr>
              <p:nvPr/>
            </p:nvPicPr>
            <p:blipFill>
              <a:blip r:embed="rId5"/>
              <a:stretch>
                <a:fillRect/>
              </a:stretch>
            </p:blipFill>
            <p:spPr>
              <a:xfrm>
                <a:off x="133236" y="4991519"/>
                <a:ext cx="934684" cy="915897"/>
              </a:xfrm>
              <a:prstGeom prst="rect">
                <a:avLst/>
              </a:prstGeom>
            </p:spPr>
          </p:pic>
        </p:grpSp>
      </p:grpSp>
      <p:sp>
        <p:nvSpPr>
          <p:cNvPr id="6" name="Title 1">
            <a:extLst>
              <a:ext uri="{FF2B5EF4-FFF2-40B4-BE49-F238E27FC236}">
                <a16:creationId xmlns:a16="http://schemas.microsoft.com/office/drawing/2014/main" id="{EBE0446B-04E7-A2F8-4424-D0D1E40974DF}"/>
              </a:ext>
            </a:extLst>
          </p:cNvPr>
          <p:cNvSpPr txBox="1">
            <a:spLocks/>
          </p:cNvSpPr>
          <p:nvPr/>
        </p:nvSpPr>
        <p:spPr>
          <a:xfrm>
            <a:off x="742949" y="41730"/>
            <a:ext cx="8420100" cy="83103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b="1">
                <a:latin typeface="STFangsong" panose="02010600040101010101" pitchFamily="2" charset="-122"/>
                <a:ea typeface="STFangsong" panose="02010600040101010101" pitchFamily="2" charset="-122"/>
              </a:rPr>
              <a:t>中医筋伤痛症门诊</a:t>
            </a:r>
            <a:endParaRPr lang="zh-CN" altLang="en-US" sz="5400" b="1" dirty="0">
              <a:latin typeface="STFangsong" panose="02010600040101010101" pitchFamily="2" charset="-122"/>
              <a:ea typeface="STFangsong" panose="02010600040101010101" pitchFamily="2" charset="-122"/>
            </a:endParaRPr>
          </a:p>
        </p:txBody>
      </p:sp>
      <p:sp>
        <p:nvSpPr>
          <p:cNvPr id="7" name="TextBox 6">
            <a:extLst>
              <a:ext uri="{FF2B5EF4-FFF2-40B4-BE49-F238E27FC236}">
                <a16:creationId xmlns:a16="http://schemas.microsoft.com/office/drawing/2014/main" id="{6E9D0ABA-BED0-EEF7-6919-657A2E52EC06}"/>
              </a:ext>
            </a:extLst>
          </p:cNvPr>
          <p:cNvSpPr txBox="1"/>
          <p:nvPr/>
        </p:nvSpPr>
        <p:spPr>
          <a:xfrm>
            <a:off x="1821228" y="710600"/>
            <a:ext cx="6263541"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Pain Management </a:t>
            </a:r>
            <a:r>
              <a:rPr lang="en-US" altLang="zh-CN" sz="3200" b="1" dirty="0">
                <a:latin typeface="Microsoft JhengHei" panose="020B0604030504040204" pitchFamily="34" charset="-120"/>
                <a:ea typeface="+mj-ea"/>
              </a:rPr>
              <a:t>Clinic</a:t>
            </a:r>
            <a:endParaRPr lang="en-GB" altLang="zh-CN" sz="3200" b="1" dirty="0">
              <a:latin typeface="Microsoft JhengHei" panose="020B0604030504040204" pitchFamily="34" charset="-120"/>
              <a:ea typeface="+mj-ea"/>
            </a:endParaRPr>
          </a:p>
        </p:txBody>
      </p:sp>
      <p:pic>
        <p:nvPicPr>
          <p:cNvPr id="9" name="Picture 8" descr="Image result for pain icon">
            <a:extLst>
              <a:ext uri="{FF2B5EF4-FFF2-40B4-BE49-F238E27FC236}">
                <a16:creationId xmlns:a16="http://schemas.microsoft.com/office/drawing/2014/main" id="{46654016-7C05-C609-78C1-7360A3AA0841}"/>
              </a:ext>
            </a:extLst>
          </p:cNvPr>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a:off x="1236252" y="121330"/>
            <a:ext cx="960883" cy="984786"/>
          </a:xfrm>
          <a:prstGeom prst="rect">
            <a:avLst/>
          </a:prstGeom>
          <a:noFill/>
        </p:spPr>
      </p:pic>
      <p:graphicFrame>
        <p:nvGraphicFramePr>
          <p:cNvPr id="11" name="Table 5">
            <a:extLst>
              <a:ext uri="{FF2B5EF4-FFF2-40B4-BE49-F238E27FC236}">
                <a16:creationId xmlns:a16="http://schemas.microsoft.com/office/drawing/2014/main" id="{E4230F0D-A18C-ADA6-F2AC-865665162B59}"/>
              </a:ext>
            </a:extLst>
          </p:cNvPr>
          <p:cNvGraphicFramePr>
            <a:graphicFrameLocks noGrp="1"/>
          </p:cNvGraphicFramePr>
          <p:nvPr>
            <p:extLst>
              <p:ext uri="{D42A27DB-BD31-4B8C-83A1-F6EECF244321}">
                <p14:modId xmlns:p14="http://schemas.microsoft.com/office/powerpoint/2010/main" val="2448485561"/>
              </p:ext>
            </p:extLst>
          </p:nvPr>
        </p:nvGraphicFramePr>
        <p:xfrm>
          <a:off x="0" y="1273085"/>
          <a:ext cx="9928280" cy="324231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66">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449023194"/>
                  </a:ext>
                </a:extLst>
              </a:tr>
              <a:tr h="39837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1468801">
                <a:tc>
                  <a:txBody>
                    <a:bodyPr/>
                    <a:lstStyle/>
                    <a:p>
                      <a:pPr marL="342900" indent="-342900" algn="l">
                        <a:buFont typeface="Arial" panose="020B0604020202020204" pitchFamily="34" charset="0"/>
                        <a:buChar char="•"/>
                      </a:pPr>
                      <a:r>
                        <a:rPr lang="zh-CN" altLang="en-US" sz="2400" dirty="0">
                          <a:latin typeface="STFangsong" panose="02010600040101010101" pitchFamily="2" charset="-122"/>
                          <a:ea typeface="STFangsong" panose="02010600040101010101" pitchFamily="2" charset="-122"/>
                        </a:rPr>
                        <a:t>颈椎病及相关的疼痛</a:t>
                      </a:r>
                      <a:endParaRPr lang="en-GB" altLang="zh-CN" sz="2400" dirty="0">
                        <a:latin typeface="STFangsong" panose="02010600040101010101" pitchFamily="2" charset="-122"/>
                        <a:ea typeface="STFangsong" panose="02010600040101010101" pitchFamily="2" charset="-122"/>
                      </a:endParaRPr>
                    </a:p>
                    <a:p>
                      <a:pPr marL="342900" indent="-342900" algn="l">
                        <a:buFont typeface="Arial" panose="020B0604020202020204" pitchFamily="34" charset="0"/>
                        <a:buChar char="•"/>
                      </a:pPr>
                      <a:r>
                        <a:rPr lang="zh-CN" altLang="en-US" sz="2400" dirty="0">
                          <a:latin typeface="STFangsong" panose="02010600040101010101" pitchFamily="2" charset="-122"/>
                          <a:ea typeface="STFangsong" panose="02010600040101010101" pitchFamily="2" charset="-122"/>
                        </a:rPr>
                        <a:t>腰椎疼痛及相关的疼痛</a:t>
                      </a:r>
                      <a:endParaRPr lang="en-GB" altLang="zh-CN" sz="2400" dirty="0">
                        <a:latin typeface="STFangsong" panose="02010600040101010101" pitchFamily="2" charset="-122"/>
                        <a:ea typeface="STFangsong" panose="02010600040101010101" pitchFamily="2" charset="-122"/>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400" dirty="0">
                          <a:latin typeface="STFangsong" panose="02010600040101010101" pitchFamily="2" charset="-122"/>
                          <a:ea typeface="STFangsong" panose="02010600040101010101" pitchFamily="2" charset="-122"/>
                        </a:rPr>
                        <a:t>上下肢（肩周炎、足跟疼痛等相关的疼痛</a:t>
                      </a:r>
                      <a:endParaRPr lang="en-GB" altLang="zh-CN" sz="2400" dirty="0">
                        <a:latin typeface="STFangsong" panose="02010600040101010101" pitchFamily="2" charset="-122"/>
                        <a:ea typeface="STFangsong" panose="0201060004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marL="457200" indent="-457200">
                        <a:buFont typeface="Arial" panose="020B0604020202020204" pitchFamily="34" charset="0"/>
                        <a:buChar char="•"/>
                      </a:pPr>
                      <a:endParaRPr lang="en-SG" altLang="zh-CN" sz="24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spcBef>
                          <a:spcPts val="0"/>
                        </a:spcBef>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Cervical spondylosis symptoms (pain in head, neck, back and arm)</a:t>
                      </a:r>
                    </a:p>
                    <a:p>
                      <a:pPr marL="285750" indent="-285750">
                        <a:spcBef>
                          <a:spcPts val="0"/>
                        </a:spcBef>
                        <a:buFont typeface="Arial" panose="020B0604020202020204" pitchFamily="34" charset="0"/>
                        <a:buChar char="•"/>
                      </a:pPr>
                      <a:r>
                        <a:rPr lang="en-US" altLang="zh-CN" sz="1800" dirty="0">
                          <a:latin typeface="Cambria Math" panose="02040503050406030204" pitchFamily="18" charset="0"/>
                          <a:ea typeface="方正北魏楷书简体" pitchFamily="65" charset="-122"/>
                        </a:rPr>
                        <a:t>Backache (Lumbar pain, etc.)</a:t>
                      </a:r>
                    </a:p>
                    <a:p>
                      <a:pPr marL="285750" indent="-285750">
                        <a:spcBef>
                          <a:spcPts val="0"/>
                        </a:spcBef>
                        <a:buFont typeface="Arial" panose="020B0604020202020204" pitchFamily="34" charset="0"/>
                        <a:buChar char="•"/>
                      </a:pPr>
                      <a:r>
                        <a:rPr lang="en-US" altLang="zh-CN" sz="1800" dirty="0">
                          <a:latin typeface="Cambria Math" panose="02040503050406030204" pitchFamily="18" charset="0"/>
                          <a:ea typeface="方正北魏楷书简体" pitchFamily="65" charset="-122"/>
                        </a:rPr>
                        <a:t>Pain in upper or lower limbs (Frozen shoulder, heel pain,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111048981"/>
                  </a:ext>
                </a:extLst>
              </a:tr>
              <a:tr h="4156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latin typeface="STFangsong" panose="02010600040101010101" pitchFamily="2" charset="-122"/>
                          <a:ea typeface="STFangsong" panose="02010600040101010101" pitchFamily="2" charset="-122"/>
                        </a:rPr>
                        <a:t>主要方式</a:t>
                      </a:r>
                      <a:endParaRPr lang="en-US" altLang="zh-CN" sz="2400" b="1" dirty="0">
                        <a:latin typeface="STFangsong" panose="02010600040101010101" pitchFamily="2" charset="-122"/>
                        <a:ea typeface="STFangsong" panose="0201060004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457200" indent="-457200">
                        <a:buFont typeface="Arial" panose="020B0604020202020204" pitchFamily="34" charset="0"/>
                        <a:buChar char="•"/>
                      </a:pPr>
                      <a:endParaRPr lang="en-SG" altLang="zh-CN" sz="24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000" b="1" dirty="0">
                          <a:latin typeface="Cambria Math" panose="02040503050406030204" pitchFamily="18" charset="0"/>
                          <a:ea typeface="方正北魏楷书简体" pitchFamily="65" charset="-122"/>
                        </a:rPr>
                        <a:t>Primary methods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158995"/>
                  </a:ext>
                </a:extLst>
              </a:tr>
              <a:tr h="581978">
                <a:tc>
                  <a:txBody>
                    <a:bodyPr/>
                    <a:lstStyle/>
                    <a:p>
                      <a:pPr algn="ctr"/>
                      <a:r>
                        <a:rPr lang="zh-CN" altLang="en-US" sz="2000" b="1" dirty="0">
                          <a:latin typeface="STFangsong" panose="02010600040101010101" pitchFamily="2" charset="-122"/>
                          <a:ea typeface="STFangsong" panose="02010600040101010101" pitchFamily="2" charset="-122"/>
                        </a:rPr>
                        <a:t>推拿、针灸</a:t>
                      </a:r>
                      <a:r>
                        <a:rPr lang="zh-CN" altLang="en-US" sz="2000" dirty="0">
                          <a:latin typeface="STFangsong" panose="02010600040101010101" pitchFamily="2" charset="-122"/>
                          <a:ea typeface="STFangsong" panose="02010600040101010101" pitchFamily="2" charset="-122"/>
                        </a:rPr>
                        <a:t>、拔罐、中药</a:t>
                      </a:r>
                      <a:endParaRPr lang="en-GB" altLang="zh-CN" sz="2000" dirty="0">
                        <a:latin typeface="STFangsong" panose="02010600040101010101" pitchFamily="2" charset="-122"/>
                        <a:ea typeface="STFangsong" panose="0201060004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marL="457200" indent="-457200" algn="ctr">
                        <a:buFont typeface="Arial" panose="020B0604020202020204" pitchFamily="34" charset="0"/>
                        <a:buChar char="•"/>
                      </a:pPr>
                      <a:endParaRPr lang="en-SG" altLang="zh-CN" sz="20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800" dirty="0">
                          <a:latin typeface="Cambria Math" panose="02040503050406030204" pitchFamily="18" charset="0"/>
                          <a:ea typeface="方正北魏楷书简体" pitchFamily="65" charset="-122"/>
                        </a:rPr>
                        <a:t>‘Tui-Na’, Acupuncture, Cupping, Herbal medicine</a:t>
                      </a:r>
                      <a:endParaRPr lang="en-SG" altLang="zh-CN" sz="180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377232140"/>
                  </a:ext>
                </a:extLst>
              </a:tr>
            </a:tbl>
          </a:graphicData>
        </a:graphic>
      </p:graphicFrame>
      <p:graphicFrame>
        <p:nvGraphicFramePr>
          <p:cNvPr id="5" name="Table 5">
            <a:extLst>
              <a:ext uri="{FF2B5EF4-FFF2-40B4-BE49-F238E27FC236}">
                <a16:creationId xmlns:a16="http://schemas.microsoft.com/office/drawing/2014/main" id="{AA61938A-12B4-F4C6-0372-C8381D00F1EC}"/>
              </a:ext>
            </a:extLst>
          </p:cNvPr>
          <p:cNvGraphicFramePr>
            <a:graphicFrameLocks noGrp="1"/>
          </p:cNvGraphicFramePr>
          <p:nvPr>
            <p:extLst>
              <p:ext uri="{D42A27DB-BD31-4B8C-83A1-F6EECF244321}">
                <p14:modId xmlns:p14="http://schemas.microsoft.com/office/powerpoint/2010/main" val="2645075329"/>
              </p:ext>
            </p:extLst>
          </p:nvPr>
        </p:nvGraphicFramePr>
        <p:xfrm>
          <a:off x="1163385" y="4471366"/>
          <a:ext cx="7579228" cy="1889760"/>
        </p:xfrm>
        <a:graphic>
          <a:graphicData uri="http://schemas.openxmlformats.org/drawingml/2006/table">
            <a:tbl>
              <a:tblPr firstRow="1" bandRow="1">
                <a:tableStyleId>{5940675A-B579-460E-94D1-54222C63F5DA}</a:tableStyleId>
              </a:tblPr>
              <a:tblGrid>
                <a:gridCol w="1010648">
                  <a:extLst>
                    <a:ext uri="{9D8B030D-6E8A-4147-A177-3AD203B41FA5}">
                      <a16:colId xmlns:a16="http://schemas.microsoft.com/office/drawing/2014/main" val="808203889"/>
                    </a:ext>
                  </a:extLst>
                </a:gridCol>
                <a:gridCol w="1169136">
                  <a:extLst>
                    <a:ext uri="{9D8B030D-6E8A-4147-A177-3AD203B41FA5}">
                      <a16:colId xmlns:a16="http://schemas.microsoft.com/office/drawing/2014/main" val="3983293052"/>
                    </a:ext>
                  </a:extLst>
                </a:gridCol>
                <a:gridCol w="1349861">
                  <a:extLst>
                    <a:ext uri="{9D8B030D-6E8A-4147-A177-3AD203B41FA5}">
                      <a16:colId xmlns:a16="http://schemas.microsoft.com/office/drawing/2014/main" val="4056210489"/>
                    </a:ext>
                  </a:extLst>
                </a:gridCol>
                <a:gridCol w="1349861">
                  <a:extLst>
                    <a:ext uri="{9D8B030D-6E8A-4147-A177-3AD203B41FA5}">
                      <a16:colId xmlns:a16="http://schemas.microsoft.com/office/drawing/2014/main" val="1010784002"/>
                    </a:ext>
                  </a:extLst>
                </a:gridCol>
                <a:gridCol w="1349861">
                  <a:extLst>
                    <a:ext uri="{9D8B030D-6E8A-4147-A177-3AD203B41FA5}">
                      <a16:colId xmlns:a16="http://schemas.microsoft.com/office/drawing/2014/main" val="4039723035"/>
                    </a:ext>
                  </a:extLst>
                </a:gridCol>
                <a:gridCol w="1349861">
                  <a:extLst>
                    <a:ext uri="{9D8B030D-6E8A-4147-A177-3AD203B41FA5}">
                      <a16:colId xmlns:a16="http://schemas.microsoft.com/office/drawing/2014/main" val="4208801477"/>
                    </a:ext>
                  </a:extLst>
                </a:gridCol>
              </a:tblGrid>
              <a:tr h="218995">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p>
                  </a:txBody>
                  <a:tcPr/>
                </a:tc>
                <a:tc hMerge="1">
                  <a:txBody>
                    <a:bodyPr/>
                    <a:lstStyle/>
                    <a:p>
                      <a:pPr algn="ctr"/>
                      <a:endParaRPr lang="en-GB" sz="1400" b="1" dirty="0"/>
                    </a:p>
                  </a:txBody>
                  <a:tcPr/>
                </a:tc>
                <a:tc hMerge="1">
                  <a:txBody>
                    <a:bodyPr/>
                    <a:lstStyle/>
                    <a:p>
                      <a:pPr algn="ctr"/>
                      <a:endParaRPr lang="en-GB" sz="1400" b="1" dirty="0"/>
                    </a:p>
                  </a:txBody>
                  <a:tcPr/>
                </a:tc>
                <a:tc hMerge="1">
                  <a:txBody>
                    <a:bodyPr/>
                    <a:lstStyle/>
                    <a:p>
                      <a:endParaRPr lang="en-SG"/>
                    </a:p>
                  </a:txBody>
                  <a:tcPr/>
                </a:tc>
                <a:tc hMerge="1">
                  <a:txBody>
                    <a:bodyPr/>
                    <a:lstStyle/>
                    <a:p>
                      <a:pPr algn="ctr"/>
                      <a:endParaRPr lang="en-GB" sz="1400" b="1" dirty="0"/>
                    </a:p>
                  </a:txBody>
                  <a:tcPr/>
                </a:tc>
                <a:extLst>
                  <a:ext uri="{0D108BD9-81ED-4DB2-BD59-A6C34878D82A}">
                    <a16:rowId xmlns:a16="http://schemas.microsoft.com/office/drawing/2014/main" val="1863442913"/>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endParaRPr lang="en-SG" altLang="zh-CN" sz="1400" b="1" dirty="0">
                        <a:latin typeface="STFangsong" panose="02010600040101010101" pitchFamily="2" charset="-122"/>
                        <a:ea typeface="STFangsong" panose="0201060004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400" b="1" dirty="0"/>
                        <a:t>Toa Payoh  </a:t>
                      </a:r>
                      <a:endParaRPr lang="en-GB" sz="1400" b="1" dirty="0"/>
                    </a:p>
                  </a:txBody>
                  <a:tcPr/>
                </a:tc>
                <a:tc>
                  <a:txBody>
                    <a:bodyPr/>
                    <a:lstStyle/>
                    <a:p>
                      <a:pPr algn="ctr"/>
                      <a:r>
                        <a:rPr lang="zh-CN" altLang="en-US" sz="1400" b="1" dirty="0">
                          <a:latin typeface="STFangsong" panose="02010600040101010101" pitchFamily="2" charset="-122"/>
                          <a:ea typeface="STFangsong" panose="02010600040101010101" pitchFamily="2" charset="-122"/>
                        </a:rPr>
                        <a:t>义顺 </a:t>
                      </a:r>
                      <a:endParaRPr lang="en-SG" altLang="zh-CN" sz="1400" b="1" dirty="0">
                        <a:latin typeface="STFangsong" panose="02010600040101010101" pitchFamily="2" charset="-122"/>
                        <a:ea typeface="STFangsong" panose="02010600040101010101" pitchFamily="2" charset="-122"/>
                      </a:endParaRPr>
                    </a:p>
                    <a:p>
                      <a:pPr algn="ctr"/>
                      <a:r>
                        <a:rPr lang="en-GB" altLang="zh-CN" sz="1400" b="1" dirty="0"/>
                        <a:t>Yishun</a:t>
                      </a:r>
                      <a:endParaRPr lang="en-GB" sz="1400" b="1" dirty="0"/>
                    </a:p>
                  </a:txBody>
                  <a:tcPr/>
                </a:tc>
                <a:tc>
                  <a:txBody>
                    <a:bodyPr/>
                    <a:lstStyle/>
                    <a:p>
                      <a:pPr algn="ctr"/>
                      <a:r>
                        <a:rPr lang="zh-CN" altLang="en-US" sz="1400" b="1" dirty="0">
                          <a:latin typeface="STFangsong" panose="02010600040101010101" pitchFamily="2" charset="-122"/>
                          <a:ea typeface="STFangsong" panose="02010600040101010101" pitchFamily="2" charset="-122"/>
                        </a:rPr>
                        <a:t>兀兰 </a:t>
                      </a:r>
                      <a:r>
                        <a:rPr lang="en-GB" altLang="zh-CN" sz="1400" b="1" dirty="0"/>
                        <a:t>Woodlands</a:t>
                      </a:r>
                      <a:endParaRPr lang="en-GB" sz="1400" b="1" dirty="0"/>
                    </a:p>
                  </a:txBody>
                  <a:tcPr/>
                </a:tc>
                <a:tc>
                  <a:txBody>
                    <a:bodyPr/>
                    <a:lstStyle/>
                    <a:p>
                      <a:pPr algn="ctr"/>
                      <a:r>
                        <a:rPr lang="zh-CN" altLang="en-US" sz="1400" b="1" dirty="0">
                          <a:latin typeface="FangSong" panose="02010609060101010101" pitchFamily="49" charset="-122"/>
                          <a:ea typeface="FangSong" panose="02010609060101010101" pitchFamily="49" charset="-122"/>
                        </a:rPr>
                        <a:t>武吉班让</a:t>
                      </a:r>
                      <a:endParaRPr lang="en-GB" altLang="zh-CN" sz="1400" b="1" dirty="0">
                        <a:latin typeface="FangSong" panose="02010609060101010101" pitchFamily="49" charset="-122"/>
                        <a:ea typeface="FangSong" panose="02010609060101010101" pitchFamily="49" charset="-122"/>
                      </a:endParaRPr>
                    </a:p>
                    <a:p>
                      <a:pPr algn="ctr"/>
                      <a:r>
                        <a:rPr lang="en-GB" sz="1400" b="1" dirty="0"/>
                        <a:t>Bukit Panjang</a:t>
                      </a:r>
                    </a:p>
                  </a:txBody>
                  <a:tcPr/>
                </a:tc>
                <a:tc>
                  <a:txBody>
                    <a:bodyPr/>
                    <a:lstStyle/>
                    <a:p>
                      <a:pPr algn="ctr"/>
                      <a:r>
                        <a:rPr lang="zh-CN" altLang="en-US" sz="1400" b="1" dirty="0">
                          <a:latin typeface="仿宋" panose="02010609060101010101" pitchFamily="49" charset="-122"/>
                          <a:ea typeface="仿宋" panose="02010609060101010101" pitchFamily="49" charset="-122"/>
                        </a:rPr>
                        <a:t>如切</a:t>
                      </a:r>
                      <a:br>
                        <a:rPr lang="en-GB" altLang="zh-CN" sz="1400" b="1" dirty="0"/>
                      </a:br>
                      <a:r>
                        <a:rPr lang="en-GB" altLang="zh-CN" sz="1400" b="1" dirty="0"/>
                        <a:t>Joo Chiat</a:t>
                      </a:r>
                      <a:endParaRPr lang="en-GB" sz="1400" b="1" dirty="0"/>
                    </a:p>
                  </a:txBody>
                  <a:tcPr/>
                </a:tc>
                <a:extLst>
                  <a:ext uri="{0D108BD9-81ED-4DB2-BD59-A6C34878D82A}">
                    <a16:rowId xmlns:a16="http://schemas.microsoft.com/office/drawing/2014/main" val="910555645"/>
                  </a:ext>
                </a:extLst>
              </a:tr>
              <a:tr h="218995">
                <a:tc>
                  <a:txBody>
                    <a:bodyPr/>
                    <a:lstStyle/>
                    <a:p>
                      <a:pPr algn="ct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三</a:t>
                      </a:r>
                      <a:r>
                        <a:rPr lang="en-GB" sz="1200" dirty="0"/>
                        <a:t>Wed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081366490"/>
                  </a:ext>
                </a:extLst>
              </a:tr>
              <a:tr h="286661">
                <a:tc>
                  <a:txBody>
                    <a:bodyPr/>
                    <a:lstStyle/>
                    <a:p>
                      <a:pPr algn="ct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extLst>
                  <a:ext uri="{0D108BD9-81ED-4DB2-BD59-A6C34878D82A}">
                    <a16:rowId xmlns:a16="http://schemas.microsoft.com/office/drawing/2014/main" val="377499040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一</a:t>
                      </a:r>
                      <a:r>
                        <a:rPr lang="en-GB" sz="1200" dirty="0"/>
                        <a:t>Mon</a:t>
                      </a:r>
                      <a:r>
                        <a:rPr lang="en-SG" altLang="zh-CN" sz="1200" b="1" dirty="0">
                          <a:solidFill>
                            <a:srgbClr val="FF0000"/>
                          </a:solidFill>
                          <a:latin typeface="STFangsong" panose="02010600040101010101" pitchFamily="2" charset="-122"/>
                          <a:ea typeface="STFangsong" panose="02010600040101010101" pitchFamily="2" charset="-122"/>
                        </a:rPr>
                        <a:t>*</a:t>
                      </a:r>
                      <a:r>
                        <a:rPr lang="en-GB" sz="1200" dirty="0"/>
                        <a:t>, </a:t>
                      </a:r>
                      <a:r>
                        <a:rPr lang="zh-CN" altLang="en-US" sz="1200" dirty="0"/>
                        <a:t>五</a:t>
                      </a:r>
                      <a:r>
                        <a:rPr lang="en-GB" sz="1200" dirty="0"/>
                        <a:t>Fri</a:t>
                      </a:r>
                      <a:r>
                        <a:rPr lang="en-SG" altLang="zh-CN" sz="1200" b="1" dirty="0">
                          <a:solidFill>
                            <a:srgbClr val="FF0000"/>
                          </a:solidFill>
                          <a:latin typeface="STFangsong" panose="02010600040101010101" pitchFamily="2" charset="-122"/>
                          <a:ea typeface="STFangsong" panose="02010600040101010101" pitchFamily="2" charset="-122"/>
                        </a:rPr>
                        <a:t>*</a:t>
                      </a:r>
                      <a:endParaRPr lang="en-GB" sz="1200" dirty="0"/>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一</a:t>
                      </a:r>
                      <a:r>
                        <a:rPr lang="en-US" altLang="zh-CN" sz="1200" dirty="0"/>
                        <a:t>Mon, </a:t>
                      </a:r>
                      <a:r>
                        <a:rPr lang="zh-CN" altLang="en-US" sz="1200" dirty="0"/>
                        <a:t>二</a:t>
                      </a:r>
                      <a:r>
                        <a:rPr lang="en-GB" sz="1200" dirty="0"/>
                        <a:t>Tue</a:t>
                      </a:r>
                      <a:r>
                        <a:rPr lang="en-SG" altLang="zh-CN" sz="1200" b="1" dirty="0">
                          <a:solidFill>
                            <a:srgbClr val="FF0000"/>
                          </a:solidFill>
                          <a:latin typeface="STFangsong" panose="02010600040101010101" pitchFamily="2" charset="-122"/>
                          <a:ea typeface="STFangsong" panose="02010600040101010101" pitchFamily="2" charset="-122"/>
                        </a:rPr>
                        <a:t>*</a:t>
                      </a:r>
                      <a:r>
                        <a:rPr lang="en-GB" sz="1200" dirty="0"/>
                        <a:t>, </a:t>
                      </a:r>
                      <a:r>
                        <a:rPr lang="zh-CN" altLang="en-US" sz="1200" dirty="0"/>
                        <a:t>三</a:t>
                      </a:r>
                      <a:r>
                        <a:rPr lang="en-GB" sz="1200" dirty="0"/>
                        <a:t>Wed</a:t>
                      </a:r>
                      <a:r>
                        <a:rPr lang="en-SG" altLang="zh-CN" sz="1200" b="1" dirty="0">
                          <a:solidFill>
                            <a:srgbClr val="FF0000"/>
                          </a:solidFill>
                          <a:latin typeface="STFangsong" panose="02010600040101010101" pitchFamily="2" charset="-122"/>
                          <a:ea typeface="STFangsong" panose="02010600040101010101" pitchFamily="2" charset="-122"/>
                        </a:rPr>
                        <a:t>*</a:t>
                      </a:r>
                      <a:r>
                        <a:rPr lang="en-GB" sz="1200" dirty="0"/>
                        <a:t>, </a:t>
                      </a:r>
                      <a:r>
                        <a:rPr lang="zh-CN" altLang="en-US" sz="1200" dirty="0"/>
                        <a:t>四</a:t>
                      </a:r>
                      <a:r>
                        <a:rPr lang="en-GB" sz="1200" dirty="0"/>
                        <a:t>Thu</a:t>
                      </a:r>
                      <a:r>
                        <a:rPr lang="en-SG" altLang="zh-CN" sz="1200" b="1" dirty="0">
                          <a:solidFill>
                            <a:srgbClr val="FF0000"/>
                          </a:solidFill>
                          <a:latin typeface="STFangsong" panose="02010600040101010101" pitchFamily="2" charset="-122"/>
                          <a:ea typeface="STFangsong" panose="02010600040101010101" pitchFamily="2" charset="-122"/>
                        </a:rPr>
                        <a:t>*</a:t>
                      </a:r>
                      <a:endParaRPr lang="en-GB" sz="1200" dirty="0"/>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二</a:t>
                      </a:r>
                      <a:r>
                        <a:rPr lang="en-GB" sz="1200" dirty="0"/>
                        <a:t>Tue, </a:t>
                      </a:r>
                      <a:r>
                        <a:rPr lang="zh-CN" altLang="en-US" sz="1200" dirty="0"/>
                        <a:t>四</a:t>
                      </a:r>
                      <a:r>
                        <a:rPr lang="en-GB" sz="1200" dirty="0"/>
                        <a:t>Thu</a:t>
                      </a:r>
                      <a:r>
                        <a:rPr lang="en-SG" altLang="zh-CN" sz="1200" b="1" dirty="0">
                          <a:solidFill>
                            <a:srgbClr val="FF0000"/>
                          </a:solidFill>
                          <a:latin typeface="STFangsong" panose="02010600040101010101" pitchFamily="2" charset="-122"/>
                          <a:ea typeface="STFangsong" panose="02010600040101010101" pitchFamily="2" charset="-122"/>
                        </a:rPr>
                        <a:t>*</a:t>
                      </a:r>
                      <a:r>
                        <a:rPr lang="en-GB" sz="1200" dirty="0"/>
                        <a:t> </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四</a:t>
                      </a:r>
                      <a:r>
                        <a:rPr lang="en-GB" sz="1200" dirty="0"/>
                        <a:t>Thu</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一至五</a:t>
                      </a:r>
                      <a:br>
                        <a:rPr lang="en-GB" altLang="zh-CN" sz="1200" dirty="0"/>
                      </a:br>
                      <a:r>
                        <a:rPr lang="en-GB" sz="1200" dirty="0"/>
                        <a:t>Mon to Fri</a:t>
                      </a:r>
                      <a:r>
                        <a:rPr lang="en-SG" altLang="zh-CN" sz="1200" b="1" dirty="0">
                          <a:solidFill>
                            <a:srgbClr val="FF0000"/>
                          </a:solidFill>
                          <a:latin typeface="STFangsong" panose="02010600040101010101" pitchFamily="2" charset="-122"/>
                          <a:ea typeface="STFangsong" panose="02010600040101010101" pitchFamily="2" charset="-122"/>
                        </a:rPr>
                        <a:t>*</a:t>
                      </a:r>
                      <a:endParaRPr lang="en-GB"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189972"/>
                  </a:ext>
                </a:extLst>
              </a:tr>
            </a:tbl>
          </a:graphicData>
        </a:graphic>
      </p:graphicFrame>
    </p:spTree>
    <p:extLst>
      <p:ext uri="{BB962C8B-B14F-4D97-AF65-F5344CB8AC3E}">
        <p14:creationId xmlns:p14="http://schemas.microsoft.com/office/powerpoint/2010/main" val="3138162531"/>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4225049596"/>
              </p:ext>
            </p:extLst>
          </p:nvPr>
        </p:nvGraphicFramePr>
        <p:xfrm>
          <a:off x="0" y="1335343"/>
          <a:ext cx="9928280" cy="324231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2410544">
                <a:tc>
                  <a:txBody>
                    <a:bodyPr/>
                    <a:lstStyle/>
                    <a:p>
                      <a:pPr marL="342900" indent="-342900" algn="l">
                        <a:lnSpc>
                          <a:spcPct val="100000"/>
                        </a:lnSpc>
                        <a:buFont typeface="Arial" panose="020B0604020202020204" pitchFamily="34" charset="0"/>
                        <a:buChar char="•"/>
                      </a:pPr>
                      <a:r>
                        <a:rPr lang="zh-CN" altLang="en-US" sz="2800" dirty="0">
                          <a:ea typeface="华文仿宋" panose="02010600040101010101" pitchFamily="2" charset="-122"/>
                        </a:rPr>
                        <a:t>尿失禁、尿潴留、排尿异常； </a:t>
                      </a:r>
                    </a:p>
                    <a:p>
                      <a:pPr marL="342900" indent="-342900" algn="l">
                        <a:lnSpc>
                          <a:spcPct val="100000"/>
                        </a:lnSpc>
                        <a:buFont typeface="Arial" panose="020B0604020202020204" pitchFamily="34" charset="0"/>
                        <a:buChar char="•"/>
                      </a:pPr>
                      <a:r>
                        <a:rPr lang="zh-CN" altLang="en-US" sz="2800" dirty="0">
                          <a:ea typeface="华文仿宋" panose="02010600040101010101" pitchFamily="2" charset="-122"/>
                        </a:rPr>
                        <a:t>便秘，大便失禁、肛门直肠痛、直肠脱垂、痔、肛瘘、肛裂； </a:t>
                      </a:r>
                    </a:p>
                    <a:p>
                      <a:pPr marL="342900" indent="-342900" algn="l">
                        <a:lnSpc>
                          <a:spcPct val="100000"/>
                        </a:lnSpc>
                        <a:buFont typeface="Arial" panose="020B0604020202020204" pitchFamily="34" charset="0"/>
                        <a:buChar char="•"/>
                      </a:pPr>
                      <a:r>
                        <a:rPr lang="zh-CN" altLang="en-US" sz="2800" dirty="0">
                          <a:ea typeface="华文仿宋" panose="02010600040101010101" pitchFamily="2" charset="-122"/>
                        </a:rPr>
                        <a:t>女性子宫脱垂、阴道脱垂； </a:t>
                      </a:r>
                    </a:p>
                    <a:p>
                      <a:pPr marL="342900" indent="-342900" algn="l">
                        <a:lnSpc>
                          <a:spcPct val="100000"/>
                        </a:lnSpc>
                        <a:buFont typeface="Arial" panose="020B0604020202020204" pitchFamily="34" charset="0"/>
                        <a:buChar char="•"/>
                      </a:pPr>
                      <a:r>
                        <a:rPr lang="zh-CN" altLang="en-US" sz="2800" dirty="0">
                          <a:ea typeface="华文仿宋" panose="02010600040101010101" pitchFamily="2" charset="-122"/>
                        </a:rPr>
                        <a:t>男性良性前列腺增生等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457200" indent="-457200">
                        <a:lnSpc>
                          <a:spcPct val="100000"/>
                        </a:lnSpc>
                        <a:buFont typeface="Arial" panose="020B0604020202020204" pitchFamily="34" charset="0"/>
                        <a:buChar char="•"/>
                      </a:pPr>
                      <a:endParaRPr lang="en-SG" altLang="zh-CN" sz="1600" b="0" dirty="0">
                        <a:solidFill>
                          <a:sysClr val="windowText" lastClr="000000"/>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zh-CN" sz="2000" dirty="0">
                          <a:solidFill>
                            <a:sysClr val="windowText" lastClr="000000"/>
                          </a:solidFill>
                          <a:latin typeface="Cambria Math" panose="02040503050406030204" pitchFamily="18" charset="0"/>
                        </a:rPr>
                        <a:t>Urinary incontinence, urinary retention, abnormal urination;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zh-CN" sz="2000" dirty="0">
                          <a:solidFill>
                            <a:sysClr val="windowText" lastClr="000000"/>
                          </a:solidFill>
                          <a:latin typeface="Cambria Math" panose="02040503050406030204" pitchFamily="18" charset="0"/>
                        </a:rPr>
                        <a:t>Constipation, fecal incontinence, Anorectal pain, rectal prolapse, haemorrhoids, anal fistula, anal fissure;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zh-CN" sz="2000" dirty="0">
                          <a:solidFill>
                            <a:sysClr val="windowText" lastClr="000000"/>
                          </a:solidFill>
                          <a:latin typeface="Cambria Math" panose="02040503050406030204" pitchFamily="18" charset="0"/>
                        </a:rPr>
                        <a:t>Female uterine prolapse, vaginal prolapse</a:t>
                      </a:r>
                      <a:r>
                        <a:rPr lang="zh-CN" altLang="en-GB" sz="2000" dirty="0">
                          <a:solidFill>
                            <a:sysClr val="windowText" lastClr="000000"/>
                          </a:solidFill>
                          <a:latin typeface="Cambria Math" panose="02040503050406030204" pitchFamily="18"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zh-CN" sz="2000" dirty="0">
                          <a:solidFill>
                            <a:sysClr val="windowText" lastClr="000000"/>
                          </a:solidFill>
                          <a:latin typeface="Cambria Math" panose="02040503050406030204" pitchFamily="18" charset="0"/>
                        </a:rPr>
                        <a:t>Male benign prostatic hyperplasia,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11048981"/>
                  </a:ext>
                </a:extLst>
              </a:tr>
            </a:tbl>
          </a:graphicData>
        </a:graphic>
      </p:graphicFrame>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1213544666"/>
              </p:ext>
            </p:extLst>
          </p:nvPr>
        </p:nvGraphicFramePr>
        <p:xfrm>
          <a:off x="2488133" y="4673076"/>
          <a:ext cx="4807646" cy="1524000"/>
        </p:xfrm>
        <a:graphic>
          <a:graphicData uri="http://schemas.openxmlformats.org/drawingml/2006/table">
            <a:tbl>
              <a:tblPr firstRow="1" bandRow="1">
                <a:tableStyleId>{5940675A-B579-460E-94D1-54222C63F5DA}</a:tableStyleId>
              </a:tblPr>
              <a:tblGrid>
                <a:gridCol w="1519147">
                  <a:extLst>
                    <a:ext uri="{9D8B030D-6E8A-4147-A177-3AD203B41FA5}">
                      <a16:colId xmlns:a16="http://schemas.microsoft.com/office/drawing/2014/main" val="808203889"/>
                    </a:ext>
                  </a:extLst>
                </a:gridCol>
                <a:gridCol w="3288499">
                  <a:extLst>
                    <a:ext uri="{9D8B030D-6E8A-4147-A177-3AD203B41FA5}">
                      <a16:colId xmlns:a16="http://schemas.microsoft.com/office/drawing/2014/main" val="3983293052"/>
                    </a:ext>
                  </a:extLst>
                </a:gridCol>
              </a:tblGrid>
              <a:tr h="2189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a:t>
                      </a:r>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sz="1400" dirty="0"/>
                        <a:t>Mon, </a:t>
                      </a:r>
                      <a:r>
                        <a:rPr lang="zh-CN" altLang="en-US" sz="1400" dirty="0"/>
                        <a:t>三</a:t>
                      </a:r>
                      <a:r>
                        <a:rPr lang="en-GB" sz="1400" dirty="0"/>
                        <a:t>Wed</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四</a:t>
                      </a:r>
                      <a:r>
                        <a:rPr lang="en-GB" sz="1400" dirty="0"/>
                        <a:t>Thu, </a:t>
                      </a:r>
                      <a:r>
                        <a:rPr lang="zh-CN" altLang="en-US" sz="1400" dirty="0"/>
                        <a:t>六</a:t>
                      </a:r>
                      <a:r>
                        <a:rPr lang="en-GB" sz="1400" dirty="0"/>
                        <a:t>Sat</a:t>
                      </a:r>
                    </a:p>
                  </a:txBody>
                  <a:tcPr>
                    <a:noFill/>
                  </a:tcP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sz="1400" dirty="0"/>
                        <a:t>Mon, </a:t>
                      </a:r>
                      <a:r>
                        <a:rPr lang="zh-CN" altLang="en-US" sz="1400" dirty="0"/>
                        <a:t>二</a:t>
                      </a:r>
                      <a:r>
                        <a:rPr lang="en-GB" sz="1400" dirty="0"/>
                        <a:t>Tue,</a:t>
                      </a:r>
                      <a:r>
                        <a:rPr lang="zh-CN" altLang="en-US" sz="1400" dirty="0"/>
                        <a:t>三</a:t>
                      </a:r>
                      <a:r>
                        <a:rPr lang="en-GB" sz="1400" dirty="0"/>
                        <a:t>Wed, </a:t>
                      </a:r>
                      <a:r>
                        <a:rPr lang="zh-CN" altLang="en-US" sz="1400" dirty="0"/>
                        <a:t>四</a:t>
                      </a:r>
                      <a:r>
                        <a:rPr lang="en-GB" sz="1400" dirty="0"/>
                        <a:t>Thu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189972"/>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658922"/>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sp>
        <p:nvSpPr>
          <p:cNvPr id="5" name="Title 1">
            <a:extLst>
              <a:ext uri="{FF2B5EF4-FFF2-40B4-BE49-F238E27FC236}">
                <a16:creationId xmlns:a16="http://schemas.microsoft.com/office/drawing/2014/main" id="{4A5B48A7-0C7E-4607-C0BB-6866BC71CFFC}"/>
              </a:ext>
            </a:extLst>
          </p:cNvPr>
          <p:cNvSpPr>
            <a:spLocks noGrp="1"/>
          </p:cNvSpPr>
          <p:nvPr>
            <p:ph type="ctrTitle"/>
          </p:nvPr>
        </p:nvSpPr>
        <p:spPr>
          <a:xfrm>
            <a:off x="742950" y="101055"/>
            <a:ext cx="8420100" cy="831033"/>
          </a:xfrm>
        </p:spPr>
        <p:txBody>
          <a:bodyPr>
            <a:normAutofit fontScale="90000"/>
          </a:bodyPr>
          <a:lstStyle/>
          <a:p>
            <a:r>
              <a:rPr lang="zh-CN" altLang="en-US" sz="5400" b="1" dirty="0">
                <a:latin typeface="+mn-lt"/>
                <a:ea typeface="华文仿宋" panose="02010600040101010101" pitchFamily="2" charset="-122"/>
              </a:rPr>
              <a:t>中医盆底疾病门诊</a:t>
            </a:r>
          </a:p>
        </p:txBody>
      </p:sp>
      <p:sp>
        <p:nvSpPr>
          <p:cNvPr id="6" name="TextBox 5">
            <a:extLst>
              <a:ext uri="{FF2B5EF4-FFF2-40B4-BE49-F238E27FC236}">
                <a16:creationId xmlns:a16="http://schemas.microsoft.com/office/drawing/2014/main" id="{F26D9CE6-8954-A37E-BEDF-F71F36D2FEE2}"/>
              </a:ext>
            </a:extLst>
          </p:cNvPr>
          <p:cNvSpPr txBox="1"/>
          <p:nvPr/>
        </p:nvSpPr>
        <p:spPr>
          <a:xfrm>
            <a:off x="2065397" y="784185"/>
            <a:ext cx="6224922" cy="584775"/>
          </a:xfrm>
          <a:prstGeom prst="rect">
            <a:avLst/>
          </a:prstGeom>
          <a:noFill/>
        </p:spPr>
        <p:txBody>
          <a:bodyPr wrap="square">
            <a:spAutoFit/>
          </a:bodyPr>
          <a:lstStyle/>
          <a:p>
            <a:pPr algn="ctr">
              <a:defRPr/>
            </a:pPr>
            <a:r>
              <a:rPr lang="en-GB" altLang="zh-CN" sz="3200" b="1" dirty="0">
                <a:ea typeface="华文仿宋" panose="02010600040101010101" pitchFamily="2" charset="-122"/>
              </a:rPr>
              <a:t>TCM Pelvic Floor </a:t>
            </a:r>
            <a:r>
              <a:rPr lang="en-US" altLang="zh-CN" sz="3200" b="1" dirty="0">
                <a:ea typeface="华文仿宋" panose="02010600040101010101" pitchFamily="2" charset="-122"/>
              </a:rPr>
              <a:t>Disorders Clinic</a:t>
            </a:r>
            <a:endParaRPr lang="en-GB" altLang="zh-CN" sz="3200" b="1" dirty="0">
              <a:ea typeface="华文仿宋" panose="02010600040101010101" pitchFamily="2" charset="-122"/>
            </a:endParaRPr>
          </a:p>
        </p:txBody>
      </p:sp>
      <p:pic>
        <p:nvPicPr>
          <p:cNvPr id="7" name="Picture 2" descr="https://image.freepik.com/free-icon/pelvic-bone-silhouette_318-47406.jpg">
            <a:extLst>
              <a:ext uri="{FF2B5EF4-FFF2-40B4-BE49-F238E27FC236}">
                <a16:creationId xmlns:a16="http://schemas.microsoft.com/office/drawing/2014/main" id="{BC032058-1B17-9092-B561-8CC5C3BBD397}"/>
              </a:ext>
            </a:extLst>
          </p:cNvPr>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962789" y="101055"/>
            <a:ext cx="1222732" cy="1222732"/>
          </a:xfrm>
          <a:prstGeom prst="rect">
            <a:avLst/>
          </a:prstGeom>
          <a:noFill/>
        </p:spPr>
      </p:pic>
    </p:spTree>
    <p:extLst>
      <p:ext uri="{BB962C8B-B14F-4D97-AF65-F5344CB8AC3E}">
        <p14:creationId xmlns:p14="http://schemas.microsoft.com/office/powerpoint/2010/main" val="3456168727"/>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3944906519"/>
              </p:ext>
            </p:extLst>
          </p:nvPr>
        </p:nvGraphicFramePr>
        <p:xfrm>
          <a:off x="0" y="1335343"/>
          <a:ext cx="9928280" cy="312039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9933"/>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2410544">
                <a:tc>
                  <a:txBody>
                    <a:bodyPr/>
                    <a:lstStyle/>
                    <a:p>
                      <a:pPr marL="342900" indent="-342900" algn="l">
                        <a:lnSpc>
                          <a:spcPct val="100000"/>
                        </a:lnSpc>
                        <a:buFont typeface="Arial" panose="020B0604020202020204" pitchFamily="34" charset="0"/>
                        <a:buChar char="•"/>
                      </a:pPr>
                      <a:r>
                        <a:rPr lang="zh-CN" altLang="en-US" sz="2100" dirty="0">
                          <a:ea typeface="华文仿宋" panose="02010600040101010101" pitchFamily="2" charset="-122"/>
                        </a:rPr>
                        <a:t>以中老年期（</a:t>
                      </a:r>
                      <a:r>
                        <a:rPr lang="en-US" altLang="zh-CN" sz="2100" dirty="0">
                          <a:ea typeface="华文仿宋" panose="02010600040101010101" pitchFamily="2" charset="-122"/>
                        </a:rPr>
                        <a:t>55</a:t>
                      </a:r>
                      <a:r>
                        <a:rPr lang="zh-CN" altLang="en-US" sz="2100" dirty="0">
                          <a:ea typeface="华文仿宋" panose="02010600040101010101" pitchFamily="2" charset="-122"/>
                        </a:rPr>
                        <a:t>岁以上）的患者为主。根据患者个人具体健康情况而拟定个体化疾病管理方案，以改善生活品质。</a:t>
                      </a:r>
                    </a:p>
                    <a:p>
                      <a:pPr marL="342900" indent="-342900" algn="l">
                        <a:lnSpc>
                          <a:spcPct val="100000"/>
                        </a:lnSpc>
                        <a:buFont typeface="Arial" panose="020B0604020202020204" pitchFamily="34" charset="0"/>
                        <a:buChar char="•"/>
                      </a:pPr>
                      <a:r>
                        <a:rPr lang="zh-CN" altLang="en-US" sz="2100" dirty="0">
                          <a:ea typeface="华文仿宋" panose="02010600040101010101" pitchFamily="2" charset="-122"/>
                        </a:rPr>
                        <a:t>疾病管理范围：老年性痴呆、帕金森氏病、失眠、耳鸣、老年性皮肤瘙痒、退行性骨关节病（如膝关节炎、肩周炎等）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pPr marL="457200" indent="-457200">
                        <a:lnSpc>
                          <a:spcPct val="100000"/>
                        </a:lnSpc>
                        <a:buFont typeface="Arial" panose="020B0604020202020204" pitchFamily="34" charset="0"/>
                        <a:buChar char="•"/>
                      </a:pPr>
                      <a:endParaRPr lang="en-SG" altLang="zh-CN" sz="2000" b="0" dirty="0">
                        <a:solidFill>
                          <a:sysClr val="windowText" lastClr="000000"/>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zh-CN" sz="2000" dirty="0">
                          <a:solidFill>
                            <a:sysClr val="windowText" lastClr="000000"/>
                          </a:solidFill>
                          <a:latin typeface="Cambria Math" panose="02040503050406030204" pitchFamily="18" charset="0"/>
                        </a:rPr>
                        <a:t>Focus mainly on patients above the age of 55. To provide holistic management for common geriatric related health conditions and improve the quality of life.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zh-CN" sz="2000" dirty="0">
                          <a:solidFill>
                            <a:sysClr val="windowText" lastClr="000000"/>
                          </a:solidFill>
                          <a:latin typeface="Cambria Math" panose="02040503050406030204" pitchFamily="18" charset="0"/>
                        </a:rPr>
                        <a:t>Scope of management: Alzheimer's Disease, Parkinson's Disease, Insomnia, Tinnitus, Pruritus, Osteoarthritis,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111048981"/>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620892"/>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sp>
        <p:nvSpPr>
          <p:cNvPr id="4" name="Title 1">
            <a:extLst>
              <a:ext uri="{FF2B5EF4-FFF2-40B4-BE49-F238E27FC236}">
                <a16:creationId xmlns:a16="http://schemas.microsoft.com/office/drawing/2014/main" id="{DF660E57-5EB3-A50F-9C1C-B3B4A2A3322A}"/>
              </a:ext>
            </a:extLst>
          </p:cNvPr>
          <p:cNvSpPr>
            <a:spLocks noGrp="1"/>
          </p:cNvSpPr>
          <p:nvPr>
            <p:ph type="ctrTitle"/>
          </p:nvPr>
        </p:nvSpPr>
        <p:spPr>
          <a:xfrm>
            <a:off x="742950" y="83218"/>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中医老年疾病门诊</a:t>
            </a:r>
          </a:p>
        </p:txBody>
      </p:sp>
      <p:sp>
        <p:nvSpPr>
          <p:cNvPr id="8" name="TextBox 7">
            <a:extLst>
              <a:ext uri="{FF2B5EF4-FFF2-40B4-BE49-F238E27FC236}">
                <a16:creationId xmlns:a16="http://schemas.microsoft.com/office/drawing/2014/main" id="{69FE43EA-B895-C3CD-0C7E-2A8265E5EA86}"/>
              </a:ext>
            </a:extLst>
          </p:cNvPr>
          <p:cNvSpPr txBox="1"/>
          <p:nvPr/>
        </p:nvSpPr>
        <p:spPr>
          <a:xfrm>
            <a:off x="-489858" y="746482"/>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Geriatric </a:t>
            </a:r>
            <a:r>
              <a:rPr lang="en-US" altLang="zh-CN" sz="3200" b="1" dirty="0">
                <a:latin typeface="Microsoft JhengHei" panose="020B0604030504040204" pitchFamily="34" charset="-120"/>
                <a:ea typeface="+mj-ea"/>
              </a:rPr>
              <a:t>Clinic</a:t>
            </a:r>
            <a:endParaRPr lang="en-GB" altLang="zh-CN" sz="3200" b="1" dirty="0">
              <a:latin typeface="Microsoft JhengHei" panose="020B0604030504040204" pitchFamily="34" charset="-120"/>
              <a:ea typeface="+mj-ea"/>
            </a:endParaRPr>
          </a:p>
        </p:txBody>
      </p:sp>
      <p:pic>
        <p:nvPicPr>
          <p:cNvPr id="9" name="Graphic 8" descr="Man with cane with solid fill">
            <a:extLst>
              <a:ext uri="{FF2B5EF4-FFF2-40B4-BE49-F238E27FC236}">
                <a16:creationId xmlns:a16="http://schemas.microsoft.com/office/drawing/2014/main" id="{03931826-D0A6-4CDB-D3EE-2B233A6501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42696" y="185395"/>
            <a:ext cx="999492" cy="999492"/>
          </a:xfrm>
          <a:prstGeom prst="rect">
            <a:avLst/>
          </a:prstGeom>
        </p:spPr>
      </p:pic>
      <p:graphicFrame>
        <p:nvGraphicFramePr>
          <p:cNvPr id="10" name="Table 5">
            <a:extLst>
              <a:ext uri="{FF2B5EF4-FFF2-40B4-BE49-F238E27FC236}">
                <a16:creationId xmlns:a16="http://schemas.microsoft.com/office/drawing/2014/main" id="{71574718-8E71-C42F-07F7-F69F579CD63D}"/>
              </a:ext>
            </a:extLst>
          </p:cNvPr>
          <p:cNvGraphicFramePr>
            <a:graphicFrameLocks noGrp="1"/>
          </p:cNvGraphicFramePr>
          <p:nvPr>
            <p:extLst>
              <p:ext uri="{D42A27DB-BD31-4B8C-83A1-F6EECF244321}">
                <p14:modId xmlns:p14="http://schemas.microsoft.com/office/powerpoint/2010/main" val="4175403884"/>
              </p:ext>
            </p:extLst>
          </p:nvPr>
        </p:nvGraphicFramePr>
        <p:xfrm>
          <a:off x="1306316" y="4605837"/>
          <a:ext cx="7304595" cy="1645920"/>
        </p:xfrm>
        <a:graphic>
          <a:graphicData uri="http://schemas.openxmlformats.org/drawingml/2006/table">
            <a:tbl>
              <a:tblPr firstRow="1" bandRow="1">
                <a:tableStyleId>{5940675A-B579-460E-94D1-54222C63F5DA}</a:tableStyleId>
              </a:tblPr>
              <a:tblGrid>
                <a:gridCol w="941483">
                  <a:extLst>
                    <a:ext uri="{9D8B030D-6E8A-4147-A177-3AD203B41FA5}">
                      <a16:colId xmlns:a16="http://schemas.microsoft.com/office/drawing/2014/main" val="808203889"/>
                    </a:ext>
                  </a:extLst>
                </a:gridCol>
                <a:gridCol w="1742129">
                  <a:extLst>
                    <a:ext uri="{9D8B030D-6E8A-4147-A177-3AD203B41FA5}">
                      <a16:colId xmlns:a16="http://schemas.microsoft.com/office/drawing/2014/main" val="3983293052"/>
                    </a:ext>
                  </a:extLst>
                </a:gridCol>
                <a:gridCol w="1160805">
                  <a:extLst>
                    <a:ext uri="{9D8B030D-6E8A-4147-A177-3AD203B41FA5}">
                      <a16:colId xmlns:a16="http://schemas.microsoft.com/office/drawing/2014/main" val="836644772"/>
                    </a:ext>
                  </a:extLst>
                </a:gridCol>
                <a:gridCol w="1770833">
                  <a:extLst>
                    <a:ext uri="{9D8B030D-6E8A-4147-A177-3AD203B41FA5}">
                      <a16:colId xmlns:a16="http://schemas.microsoft.com/office/drawing/2014/main" val="1010784002"/>
                    </a:ext>
                  </a:extLst>
                </a:gridCol>
                <a:gridCol w="1689345">
                  <a:extLst>
                    <a:ext uri="{9D8B030D-6E8A-4147-A177-3AD203B41FA5}">
                      <a16:colId xmlns:a16="http://schemas.microsoft.com/office/drawing/2014/main" val="4208801477"/>
                    </a:ext>
                  </a:extLst>
                </a:gridCol>
              </a:tblGrid>
              <a:tr h="21899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p>
                  </a:txBody>
                  <a:tcPr/>
                </a:tc>
                <a:tc hMerge="1">
                  <a:txBody>
                    <a:bodyPr/>
                    <a:lstStyle/>
                    <a:p>
                      <a:endParaRPr lang="en-SG"/>
                    </a:p>
                  </a:txBody>
                  <a:tcPr/>
                </a:tc>
                <a:tc hMerge="1">
                  <a:txBody>
                    <a:bodyPr/>
                    <a:lstStyle/>
                    <a:p>
                      <a:pPr algn="ctr"/>
                      <a:endParaRPr lang="en-GB" sz="1400" b="1" dirty="0"/>
                    </a:p>
                  </a:txBody>
                  <a:tcPr/>
                </a:tc>
                <a:tc hMerge="1">
                  <a:txBody>
                    <a:bodyPr/>
                    <a:lstStyle/>
                    <a:p>
                      <a:pPr algn="ctr"/>
                      <a:endParaRPr lang="en-GB" sz="1400" b="1" dirty="0"/>
                    </a:p>
                  </a:txBody>
                  <a:tcPr/>
                </a:tc>
                <a:extLst>
                  <a:ext uri="{0D108BD9-81ED-4DB2-BD59-A6C34878D82A}">
                    <a16:rowId xmlns:a16="http://schemas.microsoft.com/office/drawing/2014/main" val="1863442913"/>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  </a:t>
                      </a:r>
                      <a:endParaRPr lang="en-GB"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1200" dirty="0">
                          <a:solidFill>
                            <a:schemeClr val="tx1"/>
                          </a:solidFill>
                          <a:latin typeface="STFangsong" panose="02010600040101010101" pitchFamily="2" charset="-122"/>
                          <a:ea typeface="STFangsong" panose="02010600040101010101" pitchFamily="2" charset="-122"/>
                          <a:cs typeface="+mn-cs"/>
                        </a:rPr>
                        <a:t>诺维娜</a:t>
                      </a:r>
                      <a:r>
                        <a:rPr lang="zh-TW" altLang="en-US" sz="1400" b="1" dirty="0"/>
                        <a:t> </a:t>
                      </a:r>
                      <a:r>
                        <a:rPr lang="en-GB" sz="1400" b="1" dirty="0"/>
                        <a:t>VIVA</a:t>
                      </a:r>
                    </a:p>
                  </a:txBody>
                  <a:tcPr/>
                </a:tc>
                <a:tc>
                  <a:txBody>
                    <a:bodyPr/>
                    <a:lstStyle/>
                    <a:p>
                      <a:pPr algn="ctr"/>
                      <a:r>
                        <a:rPr lang="zh-CN" altLang="en-US" sz="1400" b="1" dirty="0">
                          <a:latin typeface="STFangsong" panose="02010600040101010101" pitchFamily="2" charset="-122"/>
                          <a:ea typeface="STFangsong" panose="02010600040101010101" pitchFamily="2" charset="-122"/>
                        </a:rPr>
                        <a:t>兀兰 </a:t>
                      </a:r>
                      <a:r>
                        <a:rPr lang="en-GB" altLang="zh-CN" sz="1400" b="1" dirty="0"/>
                        <a:t>Woodlands</a:t>
                      </a:r>
                      <a:endParaRPr lang="en-GB" sz="1400" b="1" dirty="0"/>
                    </a:p>
                  </a:txBody>
                  <a:tcPr/>
                </a:tc>
                <a:tc>
                  <a:txBody>
                    <a:bodyPr/>
                    <a:lstStyle/>
                    <a:p>
                      <a:pPr algn="ctr"/>
                      <a:r>
                        <a:rPr lang="zh-CN" altLang="en-US" sz="1400" b="1" dirty="0">
                          <a:latin typeface="仿宋" panose="02010609060101010101" pitchFamily="49" charset="-122"/>
                          <a:ea typeface="仿宋" panose="02010609060101010101" pitchFamily="49" charset="-122"/>
                        </a:rPr>
                        <a:t>如切</a:t>
                      </a:r>
                      <a:r>
                        <a:rPr lang="en-GB" altLang="zh-CN" sz="1400" b="1" dirty="0"/>
                        <a:t>Joo Chiat</a:t>
                      </a:r>
                      <a:endParaRPr lang="en-GB" sz="1400" b="1" dirty="0"/>
                    </a:p>
                  </a:txBody>
                  <a:tcPr/>
                </a:tc>
                <a:extLst>
                  <a:ext uri="{0D108BD9-81ED-4DB2-BD59-A6C34878D82A}">
                    <a16:rowId xmlns:a16="http://schemas.microsoft.com/office/drawing/2014/main" val="910555645"/>
                  </a:ext>
                </a:extLst>
              </a:tr>
              <a:tr h="218995">
                <a:tc>
                  <a:txBody>
                    <a:bodyPr/>
                    <a:lstStyle/>
                    <a:p>
                      <a:pPr algn="ct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sz="1400" dirty="0"/>
                        <a:t>Mon, </a:t>
                      </a:r>
                      <a:r>
                        <a:rPr lang="zh-CN" altLang="en-US" sz="1400" dirty="0"/>
                        <a:t>三</a:t>
                      </a:r>
                      <a:r>
                        <a:rPr lang="en-GB" sz="1400" dirty="0"/>
                        <a:t>Wed</a:t>
                      </a:r>
                      <a:r>
                        <a:rPr lang="en-GB" altLang="zh-CN" sz="1400" dirty="0"/>
                        <a:t>, </a:t>
                      </a:r>
                      <a:r>
                        <a:rPr lang="zh-CN" altLang="en-US" sz="1400" dirty="0"/>
                        <a:t>四</a:t>
                      </a:r>
                      <a:r>
                        <a:rPr lang="en-GB" sz="1400" dirty="0"/>
                        <a:t>Thu, </a:t>
                      </a:r>
                      <a:r>
                        <a:rPr lang="zh-CN" altLang="en-US" sz="1400" dirty="0"/>
                        <a:t>五</a:t>
                      </a:r>
                      <a:r>
                        <a:rPr lang="en-GB" sz="1400" dirty="0"/>
                        <a:t>Fri, </a:t>
                      </a:r>
                      <a:r>
                        <a:rPr lang="zh-CN" altLang="en-US" sz="1400" dirty="0"/>
                        <a:t>六</a:t>
                      </a:r>
                      <a:r>
                        <a:rPr lang="en-GB" altLang="zh-CN" sz="1400" dirty="0"/>
                        <a:t>Sat</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五</a:t>
                      </a:r>
                      <a:r>
                        <a:rPr lang="en-GB" sz="1400" dirty="0"/>
                        <a:t>Fri</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sz="1400" dirty="0"/>
                        <a:t>Mon, </a:t>
                      </a:r>
                      <a:r>
                        <a:rPr lang="zh-CN" altLang="en-US" sz="1400" dirty="0"/>
                        <a:t>二</a:t>
                      </a:r>
                      <a:r>
                        <a:rPr lang="en-GB" sz="1400" dirty="0"/>
                        <a:t>Tue, </a:t>
                      </a:r>
                      <a:r>
                        <a:rPr lang="zh-CN" altLang="en-US" sz="1400" dirty="0"/>
                        <a:t>三</a:t>
                      </a:r>
                      <a:r>
                        <a:rPr lang="en-GB" sz="1400" dirty="0"/>
                        <a:t>Wed</a:t>
                      </a:r>
                      <a:r>
                        <a:rPr lang="en-SG" sz="1400" dirty="0"/>
                        <a:t>, </a:t>
                      </a:r>
                      <a:r>
                        <a:rPr lang="zh-CN" altLang="en-US" sz="1400" dirty="0"/>
                        <a:t>五</a:t>
                      </a:r>
                      <a:r>
                        <a:rPr lang="en-GB" sz="1400" dirty="0"/>
                        <a:t>Fri</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一至六 </a:t>
                      </a:r>
                      <a:r>
                        <a:rPr lang="en-US" altLang="zh-CN" sz="1400" dirty="0"/>
                        <a:t>Mon to </a:t>
                      </a:r>
                      <a:r>
                        <a:rPr lang="en-GB" altLang="zh-CN" sz="1400" dirty="0"/>
                        <a:t>Sat</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chor="ctr"/>
                </a:tc>
                <a:extLst>
                  <a:ext uri="{0D108BD9-81ED-4DB2-BD59-A6C34878D82A}">
                    <a16:rowId xmlns:a16="http://schemas.microsoft.com/office/drawing/2014/main" val="2081366490"/>
                  </a:ext>
                </a:extLst>
              </a:tr>
              <a:tr h="286661">
                <a:tc>
                  <a:txBody>
                    <a:bodyPr/>
                    <a:lstStyle/>
                    <a:p>
                      <a:pPr algn="ct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sz="1400" dirty="0"/>
                        <a:t>Mon,  </a:t>
                      </a:r>
                      <a:r>
                        <a:rPr lang="zh-CN" altLang="en-US" sz="1400" dirty="0"/>
                        <a:t>三</a:t>
                      </a:r>
                      <a:r>
                        <a:rPr lang="en-GB" sz="1400" dirty="0"/>
                        <a:t>Wed</a:t>
                      </a:r>
                      <a:r>
                        <a:rPr lang="en-SG" altLang="zh-CN" sz="1400" b="1" dirty="0">
                          <a:solidFill>
                            <a:srgbClr val="FF0000"/>
                          </a:solidFill>
                          <a:latin typeface="STFangsong" panose="02010600040101010101" pitchFamily="2" charset="-122"/>
                          <a:ea typeface="STFangsong" panose="02010600040101010101" pitchFamily="2" charset="-122"/>
                        </a:rPr>
                        <a:t>*</a:t>
                      </a:r>
                      <a:r>
                        <a:rPr lang="en-SG" altLang="zh-CN" sz="1400" kern="1200" dirty="0">
                          <a:solidFill>
                            <a:schemeClr val="tx1"/>
                          </a:solidFill>
                          <a:latin typeface="+mn-lt"/>
                          <a:ea typeface="+mn-ea"/>
                          <a:cs typeface="+mn-cs"/>
                        </a:rPr>
                        <a:t>, </a:t>
                      </a:r>
                      <a:r>
                        <a:rPr lang="zh-CN" altLang="en-US" sz="1400" dirty="0"/>
                        <a:t>四</a:t>
                      </a:r>
                      <a:r>
                        <a:rPr lang="en-GB" sz="1400" dirty="0"/>
                        <a:t>Thu, </a:t>
                      </a:r>
                      <a:r>
                        <a:rPr lang="zh-CN" altLang="en-US" sz="1400" dirty="0"/>
                        <a:t>五</a:t>
                      </a:r>
                      <a:r>
                        <a:rPr lang="en-GB" sz="1400" dirty="0"/>
                        <a:t>Fri</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altLang="zh-SG" sz="1400" dirty="0"/>
                        <a:t>Mon, </a:t>
                      </a:r>
                      <a:r>
                        <a:rPr lang="zh-CN" altLang="en-US" sz="1400" dirty="0"/>
                        <a:t>二</a:t>
                      </a:r>
                      <a:r>
                        <a:rPr lang="en-GB" altLang="zh-SG" sz="1400" dirty="0"/>
                        <a:t>Tue, </a:t>
                      </a:r>
                      <a:br>
                        <a:rPr lang="en-GB" altLang="zh-SG" sz="1400" dirty="0"/>
                      </a:br>
                      <a:r>
                        <a:rPr lang="zh-CN" altLang="en-US" sz="1400" dirty="0"/>
                        <a:t>三</a:t>
                      </a:r>
                      <a:r>
                        <a:rPr lang="en-GB" altLang="zh-SG" sz="1400" dirty="0"/>
                        <a:t>Wed, </a:t>
                      </a:r>
                      <a:r>
                        <a:rPr lang="zh-CN" altLang="en-US" sz="1400" dirty="0"/>
                        <a:t>五</a:t>
                      </a:r>
                      <a:r>
                        <a:rPr lang="en-GB" altLang="zh-SG" sz="1400" dirty="0"/>
                        <a:t>Fri, </a:t>
                      </a:r>
                      <a:r>
                        <a:rPr lang="zh-CN" altLang="en-US" sz="1400" dirty="0"/>
                        <a:t>六</a:t>
                      </a:r>
                      <a:r>
                        <a:rPr lang="en-GB" altLang="zh-CN" sz="1400" dirty="0"/>
                        <a:t>Sat</a:t>
                      </a:r>
                      <a:endParaRPr lang="en-GB" altLang="zh-SG" sz="1400"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一至六 </a:t>
                      </a:r>
                      <a:r>
                        <a:rPr lang="en-US" altLang="zh-CN" sz="1400" dirty="0"/>
                        <a:t>Mon to </a:t>
                      </a:r>
                      <a:r>
                        <a:rPr lang="en-GB" altLang="zh-CN" sz="1400" dirty="0"/>
                        <a:t>Sat</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chor="ctr">
                    <a:noFill/>
                  </a:tcPr>
                </a:tc>
                <a:extLst>
                  <a:ext uri="{0D108BD9-81ED-4DB2-BD59-A6C34878D82A}">
                    <a16:rowId xmlns:a16="http://schemas.microsoft.com/office/drawing/2014/main" val="3774990409"/>
                  </a:ext>
                </a:extLst>
              </a:tr>
            </a:tbl>
          </a:graphicData>
        </a:graphic>
      </p:graphicFrame>
    </p:spTree>
    <p:extLst>
      <p:ext uri="{BB962C8B-B14F-4D97-AF65-F5344CB8AC3E}">
        <p14:creationId xmlns:p14="http://schemas.microsoft.com/office/powerpoint/2010/main" val="1736209218"/>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32419"/>
            <a:ext cx="854988" cy="831033"/>
          </a:xfrm>
          <a:prstGeom prst="rect">
            <a:avLst/>
          </a:prstGeom>
        </p:spPr>
      </p:pic>
      <p:sp>
        <p:nvSpPr>
          <p:cNvPr id="24" name="Rectangle 5">
            <a:extLst>
              <a:ext uri="{FF2B5EF4-FFF2-40B4-BE49-F238E27FC236}">
                <a16:creationId xmlns:a16="http://schemas.microsoft.com/office/drawing/2014/main" id="{CE163A5D-B80B-4D11-AAFD-6CCE24D97489}"/>
              </a:ext>
            </a:extLst>
          </p:cNvPr>
          <p:cNvSpPr>
            <a:spLocks noChangeArrowheads="1"/>
          </p:cNvSpPr>
          <p:nvPr/>
        </p:nvSpPr>
        <p:spPr bwMode="auto">
          <a:xfrm>
            <a:off x="952803" y="6365572"/>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pSp>
        <p:nvGrpSpPr>
          <p:cNvPr id="10" name="Group 9">
            <a:extLst>
              <a:ext uri="{FF2B5EF4-FFF2-40B4-BE49-F238E27FC236}">
                <a16:creationId xmlns:a16="http://schemas.microsoft.com/office/drawing/2014/main" id="{B6FCE5FC-1BC7-4627-32E7-B2DDDDAEE1B0}"/>
              </a:ext>
            </a:extLst>
          </p:cNvPr>
          <p:cNvGrpSpPr/>
          <p:nvPr/>
        </p:nvGrpSpPr>
        <p:grpSpPr>
          <a:xfrm>
            <a:off x="-77074" y="4818760"/>
            <a:ext cx="10082428" cy="1508643"/>
            <a:chOff x="-73787" y="4917696"/>
            <a:chExt cx="10082428" cy="1508643"/>
          </a:xfrm>
        </p:grpSpPr>
        <p:grpSp>
          <p:nvGrpSpPr>
            <p:cNvPr id="21" name="Group 20">
              <a:extLst>
                <a:ext uri="{FF2B5EF4-FFF2-40B4-BE49-F238E27FC236}">
                  <a16:creationId xmlns:a16="http://schemas.microsoft.com/office/drawing/2014/main" id="{48BBF2F6-11BB-EC7D-2D21-49042A291BA0}"/>
                </a:ext>
              </a:extLst>
            </p:cNvPr>
            <p:cNvGrpSpPr/>
            <p:nvPr/>
          </p:nvGrpSpPr>
          <p:grpSpPr>
            <a:xfrm>
              <a:off x="8698602" y="4917696"/>
              <a:ext cx="1310039" cy="1494924"/>
              <a:chOff x="59213" y="5328650"/>
              <a:chExt cx="1310039" cy="1494924"/>
            </a:xfrm>
          </p:grpSpPr>
          <p:pic>
            <p:nvPicPr>
              <p:cNvPr id="34" name="Picture 33" descr="A close up of a logo&#10;&#10;Description automatically generated">
                <a:extLst>
                  <a:ext uri="{FF2B5EF4-FFF2-40B4-BE49-F238E27FC236}">
                    <a16:creationId xmlns:a16="http://schemas.microsoft.com/office/drawing/2014/main" id="{5D4685EC-0874-61D8-A468-392E67ED4F18}"/>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204015" y="5342369"/>
                <a:ext cx="1009261" cy="896485"/>
              </a:xfrm>
              <a:prstGeom prst="rect">
                <a:avLst/>
              </a:prstGeom>
            </p:spPr>
          </p:pic>
          <p:sp>
            <p:nvSpPr>
              <p:cNvPr id="36" name="TextBox 35">
                <a:extLst>
                  <a:ext uri="{FF2B5EF4-FFF2-40B4-BE49-F238E27FC236}">
                    <a16:creationId xmlns:a16="http://schemas.microsoft.com/office/drawing/2014/main" id="{16B69C8D-453C-030F-AA40-7D320591E443}"/>
                  </a:ext>
                </a:extLst>
              </p:cNvPr>
              <p:cNvSpPr txBox="1"/>
              <p:nvPr/>
            </p:nvSpPr>
            <p:spPr>
              <a:xfrm>
                <a:off x="59213"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7" name="Rectangle 36">
                <a:extLst>
                  <a:ext uri="{FF2B5EF4-FFF2-40B4-BE49-F238E27FC236}">
                    <a16:creationId xmlns:a16="http://schemas.microsoft.com/office/drawing/2014/main" id="{D9D06638-CED1-DC5F-5FA7-27B8CAA6ED0D}"/>
                  </a:ext>
                </a:extLst>
              </p:cNvPr>
              <p:cNvSpPr/>
              <p:nvPr/>
            </p:nvSpPr>
            <p:spPr>
              <a:xfrm>
                <a:off x="175496"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441627CC-D6B8-463D-95E8-D7B69A62A2EC}"/>
                </a:ext>
              </a:extLst>
            </p:cNvPr>
            <p:cNvGrpSpPr/>
            <p:nvPr/>
          </p:nvGrpSpPr>
          <p:grpSpPr>
            <a:xfrm>
              <a:off x="-73787" y="4931415"/>
              <a:ext cx="1310039" cy="1494924"/>
              <a:chOff x="-73787" y="4931415"/>
              <a:chExt cx="1310039" cy="1494924"/>
            </a:xfrm>
          </p:grpSpPr>
          <p:grpSp>
            <p:nvGrpSpPr>
              <p:cNvPr id="26" name="Group 25">
                <a:extLst>
                  <a:ext uri="{FF2B5EF4-FFF2-40B4-BE49-F238E27FC236}">
                    <a16:creationId xmlns:a16="http://schemas.microsoft.com/office/drawing/2014/main" id="{1FAC2A8B-7685-E88E-F66C-518E4584B959}"/>
                  </a:ext>
                </a:extLst>
              </p:cNvPr>
              <p:cNvGrpSpPr/>
              <p:nvPr/>
            </p:nvGrpSpPr>
            <p:grpSpPr>
              <a:xfrm>
                <a:off x="-73787" y="4931415"/>
                <a:ext cx="1310039" cy="1494924"/>
                <a:chOff x="-147576" y="5328650"/>
                <a:chExt cx="1310039" cy="1494924"/>
              </a:xfrm>
            </p:grpSpPr>
            <p:sp>
              <p:nvSpPr>
                <p:cNvPr id="32" name="TextBox 31">
                  <a:extLst>
                    <a:ext uri="{FF2B5EF4-FFF2-40B4-BE49-F238E27FC236}">
                      <a16:creationId xmlns:a16="http://schemas.microsoft.com/office/drawing/2014/main" id="{F10BF5AD-169D-58F6-28CB-D5774DC048E5}"/>
                    </a:ext>
                  </a:extLst>
                </p:cNvPr>
                <p:cNvSpPr txBox="1"/>
                <p:nvPr/>
              </p:nvSpPr>
              <p:spPr>
                <a:xfrm>
                  <a:off x="-147576" y="636475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3" name="Rectangle 32">
                  <a:extLst>
                    <a:ext uri="{FF2B5EF4-FFF2-40B4-BE49-F238E27FC236}">
                      <a16:creationId xmlns:a16="http://schemas.microsoft.com/office/drawing/2014/main" id="{25E80C0F-EC04-A2E3-764F-924C34471EE5}"/>
                    </a:ext>
                  </a:extLst>
                </p:cNvPr>
                <p:cNvSpPr/>
                <p:nvPr/>
              </p:nvSpPr>
              <p:spPr>
                <a:xfrm>
                  <a:off x="-16567"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8" name="Picture 27">
                <a:extLst>
                  <a:ext uri="{FF2B5EF4-FFF2-40B4-BE49-F238E27FC236}">
                    <a16:creationId xmlns:a16="http://schemas.microsoft.com/office/drawing/2014/main" id="{701609D3-DAEC-662B-4963-1826206A5625}"/>
                  </a:ext>
                </a:extLst>
              </p:cNvPr>
              <p:cNvPicPr>
                <a:picLocks noChangeAspect="1"/>
              </p:cNvPicPr>
              <p:nvPr/>
            </p:nvPicPr>
            <p:blipFill>
              <a:blip r:embed="rId5"/>
              <a:stretch>
                <a:fillRect/>
              </a:stretch>
            </p:blipFill>
            <p:spPr>
              <a:xfrm>
                <a:off x="133236" y="4991519"/>
                <a:ext cx="934684" cy="915897"/>
              </a:xfrm>
              <a:prstGeom prst="rect">
                <a:avLst/>
              </a:prstGeom>
            </p:spPr>
          </p:pic>
        </p:grpSp>
      </p:grpSp>
      <p:sp>
        <p:nvSpPr>
          <p:cNvPr id="6" name="Title 1">
            <a:extLst>
              <a:ext uri="{FF2B5EF4-FFF2-40B4-BE49-F238E27FC236}">
                <a16:creationId xmlns:a16="http://schemas.microsoft.com/office/drawing/2014/main" id="{EBE0446B-04E7-A2F8-4424-D0D1E40974DF}"/>
              </a:ext>
            </a:extLst>
          </p:cNvPr>
          <p:cNvSpPr txBox="1">
            <a:spLocks/>
          </p:cNvSpPr>
          <p:nvPr/>
        </p:nvSpPr>
        <p:spPr>
          <a:xfrm>
            <a:off x="742949" y="-94900"/>
            <a:ext cx="8420100" cy="83103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4800" b="1" dirty="0">
                <a:latin typeface="STFangsong" panose="02010600040101010101" pitchFamily="2" charset="-122"/>
                <a:ea typeface="STFangsong" panose="02010600040101010101" pitchFamily="2" charset="-122"/>
              </a:rPr>
              <a:t>中医治未病门诊</a:t>
            </a:r>
          </a:p>
        </p:txBody>
      </p:sp>
      <p:sp>
        <p:nvSpPr>
          <p:cNvPr id="7" name="TextBox 6">
            <a:extLst>
              <a:ext uri="{FF2B5EF4-FFF2-40B4-BE49-F238E27FC236}">
                <a16:creationId xmlns:a16="http://schemas.microsoft.com/office/drawing/2014/main" id="{6E9D0ABA-BED0-EEF7-6919-657A2E52EC06}"/>
              </a:ext>
            </a:extLst>
          </p:cNvPr>
          <p:cNvSpPr txBox="1"/>
          <p:nvPr/>
        </p:nvSpPr>
        <p:spPr>
          <a:xfrm>
            <a:off x="1599915" y="571343"/>
            <a:ext cx="7142698" cy="523220"/>
          </a:xfrm>
          <a:prstGeom prst="rect">
            <a:avLst/>
          </a:prstGeom>
          <a:noFill/>
        </p:spPr>
        <p:txBody>
          <a:bodyPr wrap="square">
            <a:spAutoFit/>
          </a:bodyPr>
          <a:lstStyle/>
          <a:p>
            <a:pPr algn="ctr">
              <a:defRPr/>
            </a:pPr>
            <a:r>
              <a:rPr lang="en-GB" altLang="zh-CN" sz="2800" b="1" dirty="0">
                <a:latin typeface="Microsoft JhengHei" panose="020B0604030504040204" pitchFamily="34" charset="-120"/>
                <a:ea typeface="+mj-ea"/>
              </a:rPr>
              <a:t>TCM </a:t>
            </a:r>
            <a:r>
              <a:rPr lang="en-US" altLang="zh-CN" sz="2800" b="1" dirty="0">
                <a:latin typeface="Microsoft JhengHei" panose="020B0604030504040204" pitchFamily="34" charset="-120"/>
                <a:ea typeface="+mj-ea"/>
              </a:rPr>
              <a:t>Preventive Medicine Clinic</a:t>
            </a:r>
            <a:endParaRPr lang="en-GB" altLang="zh-CN" sz="2800" b="1" dirty="0">
              <a:latin typeface="Microsoft JhengHei" panose="020B0604030504040204" pitchFamily="34" charset="-120"/>
              <a:ea typeface="+mj-ea"/>
            </a:endParaRPr>
          </a:p>
        </p:txBody>
      </p:sp>
      <p:graphicFrame>
        <p:nvGraphicFramePr>
          <p:cNvPr id="11" name="Table 5">
            <a:extLst>
              <a:ext uri="{FF2B5EF4-FFF2-40B4-BE49-F238E27FC236}">
                <a16:creationId xmlns:a16="http://schemas.microsoft.com/office/drawing/2014/main" id="{E4230F0D-A18C-ADA6-F2AC-865665162B59}"/>
              </a:ext>
            </a:extLst>
          </p:cNvPr>
          <p:cNvGraphicFramePr>
            <a:graphicFrameLocks noGrp="1"/>
          </p:cNvGraphicFramePr>
          <p:nvPr>
            <p:extLst>
              <p:ext uri="{D42A27DB-BD31-4B8C-83A1-F6EECF244321}">
                <p14:modId xmlns:p14="http://schemas.microsoft.com/office/powerpoint/2010/main" val="1109237502"/>
              </p:ext>
            </p:extLst>
          </p:nvPr>
        </p:nvGraphicFramePr>
        <p:xfrm>
          <a:off x="0" y="1006410"/>
          <a:ext cx="9928280" cy="368535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66">
                <a:tc>
                  <a:txBody>
                    <a:bodyPr/>
                    <a:lstStyle/>
                    <a:p>
                      <a:endParaRPr lang="en-SG" sz="3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3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49023194"/>
                  </a:ext>
                </a:extLst>
              </a:tr>
              <a:tr h="186187">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400" b="1" dirty="0">
                          <a:latin typeface="STFangsong" panose="02010600040101010101" pitchFamily="2" charset="-122"/>
                          <a:ea typeface="STFangsong" panose="02010600040101010101" pitchFamily="2" charset="-122"/>
                        </a:rPr>
                        <a:t>疾病管理范围</a:t>
                      </a:r>
                      <a:endParaRPr lang="en-US" altLang="zh-CN" sz="24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4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4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1468801">
                <a:tc>
                  <a:txBody>
                    <a:bodyPr/>
                    <a:lstStyle/>
                    <a:p>
                      <a:pPr marL="0" indent="0" algn="l">
                        <a:buFont typeface="Arial" panose="020B0604020202020204" pitchFamily="34" charset="0"/>
                        <a:buNone/>
                      </a:pPr>
                      <a:r>
                        <a:rPr lang="zh-CN" altLang="en-US" sz="2200" dirty="0">
                          <a:latin typeface="STFangsong" panose="02010600040101010101" pitchFamily="2" charset="-122"/>
                          <a:ea typeface="STFangsong" panose="02010600040101010101" pitchFamily="2" charset="-122"/>
                        </a:rPr>
                        <a:t>推广“治未病”</a:t>
                      </a:r>
                      <a:r>
                        <a:rPr lang="en-SG" altLang="zh-CN" sz="2200" dirty="0">
                          <a:latin typeface="STFangsong" panose="02010600040101010101" pitchFamily="2" charset="-122"/>
                          <a:ea typeface="STFangsong" panose="02010600040101010101" pitchFamily="2" charset="-122"/>
                        </a:rPr>
                        <a:t>(</a:t>
                      </a:r>
                      <a:r>
                        <a:rPr lang="zh-CN" altLang="en-US" sz="2200" dirty="0">
                          <a:latin typeface="STFangsong" panose="02010600040101010101" pitchFamily="2" charset="-122"/>
                          <a:ea typeface="STFangsong" panose="02010600040101010101" pitchFamily="2" charset="-122"/>
                        </a:rPr>
                        <a:t>未病先防、既病防变、瘥后防复</a:t>
                      </a:r>
                      <a:r>
                        <a:rPr lang="en-US" altLang="zh-CN" sz="2200" dirty="0">
                          <a:latin typeface="STFangsong" panose="02010600040101010101" pitchFamily="2" charset="-122"/>
                          <a:ea typeface="STFangsong" panose="02010600040101010101" pitchFamily="2" charset="-122"/>
                        </a:rPr>
                        <a:t>)</a:t>
                      </a:r>
                      <a:r>
                        <a:rPr lang="zh-CN" altLang="en-US" sz="2200" dirty="0">
                          <a:latin typeface="STFangsong" panose="02010600040101010101" pitchFamily="2" charset="-122"/>
                          <a:ea typeface="STFangsong" panose="02010600040101010101" pitchFamily="2" charset="-122"/>
                        </a:rPr>
                        <a:t>思想，采取相应措施，维护健康，防止疾病的发生与发展。</a:t>
                      </a:r>
                      <a:endParaRPr lang="en-SG" altLang="zh-CN" sz="2200" dirty="0">
                        <a:latin typeface="STFangsong" panose="02010600040101010101" pitchFamily="2" charset="-122"/>
                        <a:ea typeface="STFangsong" panose="02010600040101010101" pitchFamily="2" charset="-122"/>
                      </a:endParaRPr>
                    </a:p>
                    <a:p>
                      <a:pPr marL="342900" indent="-342900" algn="l">
                        <a:buFont typeface="Arial" panose="020B0604020202020204" pitchFamily="34" charset="0"/>
                        <a:buChar char="•"/>
                      </a:pPr>
                      <a:r>
                        <a:rPr lang="zh-CN" altLang="en-US" sz="2200" dirty="0">
                          <a:latin typeface="STFangsong" panose="02010600040101010101" pitchFamily="2" charset="-122"/>
                          <a:ea typeface="STFangsong" panose="02010600040101010101" pitchFamily="2" charset="-122"/>
                        </a:rPr>
                        <a:t>体质调理包括亚健康疾病：睡眠障碍、潮热、疲劳、压力、冠病后遗症等</a:t>
                      </a:r>
                      <a:endParaRPr lang="en-SG" altLang="zh-CN" sz="2200" dirty="0">
                        <a:latin typeface="STFangsong" panose="02010600040101010101" pitchFamily="2" charset="-122"/>
                        <a:ea typeface="STFangsong" panose="02010600040101010101" pitchFamily="2" charset="-122"/>
                      </a:endParaRPr>
                    </a:p>
                    <a:p>
                      <a:pPr marL="342900" indent="-342900" algn="l">
                        <a:buFont typeface="Arial" panose="020B0604020202020204" pitchFamily="34" charset="0"/>
                        <a:buChar char="•"/>
                      </a:pPr>
                      <a:r>
                        <a:rPr lang="zh-CN" altLang="en-US" sz="2200" dirty="0">
                          <a:latin typeface="STFangsong" panose="02010600040101010101" pitchFamily="2" charset="-122"/>
                          <a:ea typeface="STFangsong" panose="02010600040101010101" pitchFamily="2" charset="-122"/>
                        </a:rPr>
                        <a:t>防控慢性疾病：糖尿病和糖尿病前期，三高症（高血压</a:t>
                      </a:r>
                      <a:r>
                        <a:rPr lang="en-SG" altLang="zh-CN" sz="2200" dirty="0">
                          <a:latin typeface="STFangsong" panose="02010600040101010101" pitchFamily="2" charset="-122"/>
                          <a:ea typeface="STFangsong" panose="02010600040101010101" pitchFamily="2" charset="-122"/>
                        </a:rPr>
                        <a:t>+</a:t>
                      </a:r>
                      <a:r>
                        <a:rPr lang="zh-CN" altLang="en-US" sz="2200" dirty="0">
                          <a:latin typeface="STFangsong" panose="02010600040101010101" pitchFamily="2" charset="-122"/>
                          <a:ea typeface="STFangsong" panose="02010600040101010101" pitchFamily="2" charset="-122"/>
                        </a:rPr>
                        <a:t>高血脂</a:t>
                      </a:r>
                      <a:r>
                        <a:rPr lang="en-SG" altLang="zh-CN" sz="2200" dirty="0">
                          <a:latin typeface="STFangsong" panose="02010600040101010101" pitchFamily="2" charset="-122"/>
                          <a:ea typeface="STFangsong" panose="02010600040101010101" pitchFamily="2" charset="-122"/>
                        </a:rPr>
                        <a:t>+</a:t>
                      </a:r>
                      <a:r>
                        <a:rPr lang="zh-CN" altLang="en-US" sz="2200" dirty="0">
                          <a:latin typeface="STFangsong" panose="02010600040101010101" pitchFamily="2" charset="-122"/>
                          <a:ea typeface="STFangsong" panose="02010600040101010101" pitchFamily="2" charset="-122"/>
                        </a:rPr>
                        <a:t>高血糖），免疫力低下等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457200" indent="-457200">
                        <a:buFont typeface="Arial" panose="020B0604020202020204" pitchFamily="34" charset="0"/>
                        <a:buChar char="•"/>
                      </a:pPr>
                      <a:endParaRPr lang="en-SG" altLang="zh-CN" sz="24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spcBef>
                          <a:spcPts val="0"/>
                        </a:spcBef>
                        <a:buFont typeface="Arial" panose="020B0604020202020204" pitchFamily="34" charset="0"/>
                        <a:buNone/>
                      </a:pPr>
                      <a:r>
                        <a:rPr lang="en-US" altLang="zh-CN" sz="1650" dirty="0">
                          <a:latin typeface="Cambria Math" panose="02040503050406030204" pitchFamily="18" charset="0"/>
                          <a:ea typeface="方正北魏楷书简体" pitchFamily="65" charset="-122"/>
                        </a:rPr>
                        <a:t>Promote the concept of “Preventive Medicine” (Prevent disease occurrence, progression and recurrence). </a:t>
                      </a:r>
                      <a:r>
                        <a:rPr lang="en-GB" altLang="zh-CN" sz="1650" dirty="0">
                          <a:latin typeface="Cambria Math" panose="02040503050406030204" pitchFamily="18" charset="0"/>
                          <a:ea typeface="方正北魏楷书简体" pitchFamily="65" charset="-122"/>
                        </a:rPr>
                        <a:t>Adopt appropriate measures to maintain health and prevent disease occurrence and progression.</a:t>
                      </a:r>
                    </a:p>
                    <a:p>
                      <a:pPr marL="285750" indent="-285750">
                        <a:spcBef>
                          <a:spcPts val="0"/>
                        </a:spcBef>
                        <a:buFont typeface="Arial" panose="020B0604020202020204" pitchFamily="34" charset="0"/>
                        <a:buChar char="•"/>
                      </a:pPr>
                      <a:r>
                        <a:rPr lang="en-GB" altLang="zh-CN" sz="1650" dirty="0">
                          <a:latin typeface="Cambria Math" panose="02040503050406030204" pitchFamily="18" charset="0"/>
                          <a:ea typeface="方正北魏楷书简体" pitchFamily="65" charset="-122"/>
                        </a:rPr>
                        <a:t>Body constitution conditioning include sub-health diseases such as sleep disorders, hot flushes, fatigue, stress, post-Covid syndrome and etc</a:t>
                      </a:r>
                    </a:p>
                    <a:p>
                      <a:pPr marL="285750" indent="-285750">
                        <a:spcBef>
                          <a:spcPts val="0"/>
                        </a:spcBef>
                        <a:buFont typeface="Arial" panose="020B0604020202020204" pitchFamily="34" charset="0"/>
                        <a:buChar char="•"/>
                      </a:pPr>
                      <a:r>
                        <a:rPr lang="en-GB" altLang="zh-CN" sz="1650" dirty="0">
                          <a:latin typeface="Cambria Math" panose="02040503050406030204" pitchFamily="18" charset="0"/>
                          <a:ea typeface="方正北魏楷书简体" pitchFamily="65" charset="-122"/>
                        </a:rPr>
                        <a:t>Prevention and control chronic diseases such as Diabetes, Pre-diabetes, High blood pressure, High cholesterol, low immunity and etc</a:t>
                      </a:r>
                      <a:endParaRPr lang="en-US" altLang="zh-CN" sz="165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111048981"/>
                  </a:ext>
                </a:extLst>
              </a:tr>
            </a:tbl>
          </a:graphicData>
        </a:graphic>
      </p:graphicFrame>
      <p:pic>
        <p:nvPicPr>
          <p:cNvPr id="8" name="Picture 7">
            <a:extLst>
              <a:ext uri="{FF2B5EF4-FFF2-40B4-BE49-F238E27FC236}">
                <a16:creationId xmlns:a16="http://schemas.microsoft.com/office/drawing/2014/main" id="{490F2243-5C3D-0279-351E-D513C25A8ADD}"/>
              </a:ext>
            </a:extLst>
          </p:cNvPr>
          <p:cNvPicPr>
            <a:picLocks noChangeAspect="1"/>
          </p:cNvPicPr>
          <p:nvPr/>
        </p:nvPicPr>
        <p:blipFill>
          <a:blip r:embed="rId6"/>
          <a:stretch>
            <a:fillRect/>
          </a:stretch>
        </p:blipFill>
        <p:spPr>
          <a:xfrm>
            <a:off x="1378602" y="22375"/>
            <a:ext cx="957919" cy="983214"/>
          </a:xfrm>
          <a:prstGeom prst="rect">
            <a:avLst/>
          </a:prstGeom>
        </p:spPr>
      </p:pic>
      <p:graphicFrame>
        <p:nvGraphicFramePr>
          <p:cNvPr id="5" name="Table 5">
            <a:extLst>
              <a:ext uri="{FF2B5EF4-FFF2-40B4-BE49-F238E27FC236}">
                <a16:creationId xmlns:a16="http://schemas.microsoft.com/office/drawing/2014/main" id="{AA61938A-12B4-F4C6-0372-C8381D00F1EC}"/>
              </a:ext>
            </a:extLst>
          </p:cNvPr>
          <p:cNvGraphicFramePr>
            <a:graphicFrameLocks noGrp="1"/>
          </p:cNvGraphicFramePr>
          <p:nvPr>
            <p:extLst>
              <p:ext uri="{D42A27DB-BD31-4B8C-83A1-F6EECF244321}">
                <p14:modId xmlns:p14="http://schemas.microsoft.com/office/powerpoint/2010/main" val="2932429400"/>
              </p:ext>
            </p:extLst>
          </p:nvPr>
        </p:nvGraphicFramePr>
        <p:xfrm>
          <a:off x="1192137" y="4653172"/>
          <a:ext cx="7547298" cy="1737360"/>
        </p:xfrm>
        <a:graphic>
          <a:graphicData uri="http://schemas.openxmlformats.org/drawingml/2006/table">
            <a:tbl>
              <a:tblPr firstRow="1" bandRow="1">
                <a:tableStyleId>{5940675A-B579-460E-94D1-54222C63F5DA}</a:tableStyleId>
              </a:tblPr>
              <a:tblGrid>
                <a:gridCol w="1224468">
                  <a:extLst>
                    <a:ext uri="{9D8B030D-6E8A-4147-A177-3AD203B41FA5}">
                      <a16:colId xmlns:a16="http://schemas.microsoft.com/office/drawing/2014/main" val="808203889"/>
                    </a:ext>
                  </a:extLst>
                </a:gridCol>
                <a:gridCol w="1688782">
                  <a:extLst>
                    <a:ext uri="{9D8B030D-6E8A-4147-A177-3AD203B41FA5}">
                      <a16:colId xmlns:a16="http://schemas.microsoft.com/office/drawing/2014/main" val="3983293052"/>
                    </a:ext>
                  </a:extLst>
                </a:gridCol>
                <a:gridCol w="1363153">
                  <a:extLst>
                    <a:ext uri="{9D8B030D-6E8A-4147-A177-3AD203B41FA5}">
                      <a16:colId xmlns:a16="http://schemas.microsoft.com/office/drawing/2014/main" val="4056210489"/>
                    </a:ext>
                  </a:extLst>
                </a:gridCol>
                <a:gridCol w="1496383">
                  <a:extLst>
                    <a:ext uri="{9D8B030D-6E8A-4147-A177-3AD203B41FA5}">
                      <a16:colId xmlns:a16="http://schemas.microsoft.com/office/drawing/2014/main" val="1010784002"/>
                    </a:ext>
                  </a:extLst>
                </a:gridCol>
                <a:gridCol w="1774512">
                  <a:extLst>
                    <a:ext uri="{9D8B030D-6E8A-4147-A177-3AD203B41FA5}">
                      <a16:colId xmlns:a16="http://schemas.microsoft.com/office/drawing/2014/main" val="4039723035"/>
                    </a:ext>
                  </a:extLst>
                </a:gridCol>
              </a:tblGrid>
              <a:tr h="21899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p>
                  </a:txBody>
                  <a:tcPr/>
                </a:tc>
                <a:tc hMerge="1">
                  <a:txBody>
                    <a:bodyPr/>
                    <a:lstStyle/>
                    <a:p>
                      <a:pPr algn="ctr"/>
                      <a:endParaRPr lang="en-GB" sz="1400" b="1" dirty="0"/>
                    </a:p>
                  </a:txBody>
                  <a:tcPr/>
                </a:tc>
                <a:tc hMerge="1">
                  <a:txBody>
                    <a:bodyPr/>
                    <a:lstStyle/>
                    <a:p>
                      <a:pPr algn="ctr"/>
                      <a:endParaRPr lang="en-GB" sz="1400" b="1" dirty="0"/>
                    </a:p>
                  </a:txBody>
                  <a:tcPr/>
                </a:tc>
                <a:tc hMerge="1">
                  <a:txBody>
                    <a:bodyPr/>
                    <a:lstStyle/>
                    <a:p>
                      <a:endParaRPr lang="en-SG"/>
                    </a:p>
                  </a:txBody>
                  <a:tcPr/>
                </a:tc>
                <a:extLst>
                  <a:ext uri="{0D108BD9-81ED-4DB2-BD59-A6C34878D82A}">
                    <a16:rowId xmlns:a16="http://schemas.microsoft.com/office/drawing/2014/main" val="1863442913"/>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endParaRPr lang="en-SG" altLang="zh-CN" sz="1400" b="1" dirty="0">
                        <a:latin typeface="STFangsong" panose="02010600040101010101" pitchFamily="2" charset="-122"/>
                        <a:ea typeface="STFangsong" panose="0201060004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400" b="1" dirty="0"/>
                        <a:t>Toa Payoh  </a:t>
                      </a:r>
                      <a:endParaRPr lang="en-GB" sz="1400" b="1" dirty="0"/>
                    </a:p>
                  </a:txBody>
                  <a:tcPr/>
                </a:tc>
                <a:tc>
                  <a:txBody>
                    <a:bodyPr/>
                    <a:lstStyle/>
                    <a:p>
                      <a:pPr algn="ctr"/>
                      <a:r>
                        <a:rPr lang="zh-CN" altLang="en-US" sz="1400" b="1" dirty="0">
                          <a:latin typeface="STFangsong" panose="02010600040101010101" pitchFamily="2" charset="-122"/>
                          <a:ea typeface="STFangsong" panose="02010600040101010101" pitchFamily="2" charset="-122"/>
                        </a:rPr>
                        <a:t>义顺 </a:t>
                      </a:r>
                      <a:endParaRPr lang="en-SG" altLang="zh-CN" sz="1400" b="1" dirty="0">
                        <a:latin typeface="STFangsong" panose="02010600040101010101" pitchFamily="2" charset="-122"/>
                        <a:ea typeface="STFangsong" panose="02010600040101010101" pitchFamily="2" charset="-122"/>
                      </a:endParaRPr>
                    </a:p>
                    <a:p>
                      <a:pPr algn="ctr"/>
                      <a:r>
                        <a:rPr lang="en-GB" altLang="zh-CN" sz="1400" b="1" dirty="0"/>
                        <a:t>Yishun</a:t>
                      </a:r>
                      <a:endParaRPr lang="en-GB" sz="1400" b="1" dirty="0"/>
                    </a:p>
                  </a:txBody>
                  <a:tcPr/>
                </a:tc>
                <a:tc>
                  <a:txBody>
                    <a:bodyPr/>
                    <a:lstStyle/>
                    <a:p>
                      <a:pPr algn="ctr"/>
                      <a:r>
                        <a:rPr lang="zh-CN" altLang="en-US" sz="1400" b="1" dirty="0">
                          <a:latin typeface="STFangsong" panose="02010600040101010101" pitchFamily="2" charset="-122"/>
                          <a:ea typeface="STFangsong" panose="02010600040101010101" pitchFamily="2" charset="-122"/>
                        </a:rPr>
                        <a:t>兀兰 </a:t>
                      </a:r>
                      <a:endParaRPr lang="en-SG" altLang="zh-CN" sz="1400" b="1" dirty="0">
                        <a:latin typeface="STFangsong" panose="02010600040101010101" pitchFamily="2" charset="-122"/>
                        <a:ea typeface="STFangsong" panose="02010600040101010101" pitchFamily="2" charset="-122"/>
                      </a:endParaRPr>
                    </a:p>
                    <a:p>
                      <a:pPr algn="ctr"/>
                      <a:r>
                        <a:rPr lang="en-GB" altLang="zh-CN" sz="1400" b="1" dirty="0"/>
                        <a:t>Woodlands</a:t>
                      </a:r>
                      <a:endParaRPr lang="en-GB" sz="1400" b="1" dirty="0"/>
                    </a:p>
                  </a:txBody>
                  <a:tcPr/>
                </a:tc>
                <a:tc>
                  <a:txBody>
                    <a:bodyPr/>
                    <a:lstStyle/>
                    <a:p>
                      <a:pPr algn="ctr"/>
                      <a:r>
                        <a:rPr lang="zh-CN" altLang="en-US" sz="1400" b="1" dirty="0">
                          <a:latin typeface="FangSong" panose="02010609060101010101" pitchFamily="49" charset="-122"/>
                          <a:ea typeface="FangSong" panose="02010609060101010101" pitchFamily="49" charset="-122"/>
                        </a:rPr>
                        <a:t>武吉班让 </a:t>
                      </a:r>
                      <a:endParaRPr lang="en-SG" altLang="zh-CN" sz="1400" b="1" dirty="0">
                        <a:latin typeface="FangSong" panose="02010609060101010101" pitchFamily="49" charset="-122"/>
                        <a:ea typeface="FangSong" panose="02010609060101010101" pitchFamily="49" charset="-122"/>
                      </a:endParaRPr>
                    </a:p>
                    <a:p>
                      <a:pPr algn="ctr"/>
                      <a:r>
                        <a:rPr lang="en-GB" sz="1400" b="1" dirty="0"/>
                        <a:t>Bukit Panjang</a:t>
                      </a:r>
                    </a:p>
                  </a:txBody>
                  <a:tcPr/>
                </a:tc>
                <a:extLst>
                  <a:ext uri="{0D108BD9-81ED-4DB2-BD59-A6C34878D82A}">
                    <a16:rowId xmlns:a16="http://schemas.microsoft.com/office/drawing/2014/main" val="910555645"/>
                  </a:ext>
                </a:extLst>
              </a:tr>
              <a:tr h="218995">
                <a:tc>
                  <a:txBody>
                    <a:bodyPr/>
                    <a:lstStyle/>
                    <a:p>
                      <a:pPr algn="ct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六</a:t>
                      </a:r>
                      <a:r>
                        <a:rPr lang="en-GB" sz="1400" dirty="0"/>
                        <a:t>Sat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081366490"/>
                  </a:ext>
                </a:extLst>
              </a:tr>
              <a:tr h="286661">
                <a:tc>
                  <a:txBody>
                    <a:bodyPr/>
                    <a:lstStyle/>
                    <a:p>
                      <a:pPr algn="ct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五</a:t>
                      </a:r>
                      <a:r>
                        <a:rPr lang="en-GB" altLang="zh-SG" sz="1400" dirty="0"/>
                        <a:t>Fri, </a:t>
                      </a:r>
                      <a:r>
                        <a:rPr lang="zh-CN" altLang="en-US" sz="1400" dirty="0"/>
                        <a:t>六</a:t>
                      </a:r>
                      <a:r>
                        <a:rPr lang="en-GB" sz="1400" dirty="0"/>
                        <a:t>Sat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六</a:t>
                      </a:r>
                      <a:r>
                        <a:rPr lang="en-GB" sz="1400" dirty="0"/>
                        <a:t>Sat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oFill/>
                  </a:tcPr>
                </a:tc>
                <a:extLst>
                  <a:ext uri="{0D108BD9-81ED-4DB2-BD59-A6C34878D82A}">
                    <a16:rowId xmlns:a16="http://schemas.microsoft.com/office/drawing/2014/main" val="377499040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三</a:t>
                      </a:r>
                      <a:r>
                        <a:rPr lang="en-GB" sz="1400" dirty="0"/>
                        <a:t>Wed</a:t>
                      </a:r>
                      <a:r>
                        <a:rPr lang="zh-CN" altLang="en-US" sz="1400" dirty="0"/>
                        <a:t>，四</a:t>
                      </a:r>
                      <a:r>
                        <a:rPr lang="en-US" altLang="zh-CN" sz="1400" dirty="0"/>
                        <a:t>Thu</a:t>
                      </a:r>
                      <a:endParaRPr lang="en-GB" sz="1400" dirty="0"/>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四</a:t>
                      </a:r>
                      <a:r>
                        <a:rPr lang="en-GB" sz="1400" dirty="0"/>
                        <a:t>Thu</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四</a:t>
                      </a:r>
                      <a:r>
                        <a:rPr lang="en-GB" sz="1400" dirty="0"/>
                        <a:t>Thu</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189972"/>
                  </a:ext>
                </a:extLst>
              </a:tr>
            </a:tbl>
          </a:graphicData>
        </a:graphic>
      </p:graphicFrame>
    </p:spTree>
    <p:extLst>
      <p:ext uri="{BB962C8B-B14F-4D97-AF65-F5344CB8AC3E}">
        <p14:creationId xmlns:p14="http://schemas.microsoft.com/office/powerpoint/2010/main" val="3223875330"/>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nvGraphicFramePr>
        <p:xfrm>
          <a:off x="0" y="1260695"/>
          <a:ext cx="9928280" cy="312039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C00"/>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2410544">
                <a:tc>
                  <a:txBody>
                    <a:bodyPr/>
                    <a:lstStyle/>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耳：耳鸣、耳部感染、中耳炎等</a:t>
                      </a:r>
                    </a:p>
                    <a:p>
                      <a:pPr marL="342900" indent="-342900" algn="l">
                        <a:buFont typeface="Arial" panose="020B0604020202020204" pitchFamily="34" charset="0"/>
                        <a:buChar char="•"/>
                      </a:pPr>
                      <a:endParaRPr lang="zh-CN" altLang="en-US" sz="2400" b="0" dirty="0">
                        <a:latin typeface="STFangsong" panose="02010600040101010101" pitchFamily="2" charset="-122"/>
                        <a:ea typeface="STFangsong" panose="02010600040101010101" pitchFamily="2" charset="-122"/>
                      </a:endParaRP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鼻：鼻塞、鼻炎、过敏性鼻炎、鼻干症、鼻息肉、鼻衄等</a:t>
                      </a:r>
                    </a:p>
                    <a:p>
                      <a:pPr marL="342900" indent="-342900" algn="l">
                        <a:buFont typeface="Arial" panose="020B0604020202020204" pitchFamily="34" charset="0"/>
                        <a:buChar char="•"/>
                      </a:pPr>
                      <a:endParaRPr lang="zh-CN" altLang="en-US" sz="2400" b="0" dirty="0">
                        <a:latin typeface="STFangsong" panose="02010600040101010101" pitchFamily="2" charset="-122"/>
                        <a:ea typeface="STFangsong" panose="02010600040101010101" pitchFamily="2" charset="-122"/>
                      </a:endParaRP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喉：急慢性咽炎、咽喉杂病等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00"/>
                    </a:solidFill>
                  </a:tcPr>
                </a:tc>
                <a:tc>
                  <a:txBody>
                    <a:bodyPr/>
                    <a:lstStyle/>
                    <a:p>
                      <a:pPr marL="457200" indent="-457200">
                        <a:buFont typeface="Arial" panose="020B0604020202020204" pitchFamily="34" charset="0"/>
                        <a:buChar char="•"/>
                      </a:pPr>
                      <a:endParaRPr lang="en-SG" altLang="zh-CN" sz="1600" b="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SG" altLang="zh-CN" sz="2000" dirty="0">
                          <a:latin typeface="Cambria Math" panose="02040503050406030204" pitchFamily="18" charset="0"/>
                          <a:ea typeface="方正北魏楷书简体" pitchFamily="65" charset="-122"/>
                        </a:rPr>
                        <a:t>Ear: Tinnitus, ear infections, otitis media, etc</a:t>
                      </a:r>
                    </a:p>
                    <a:p>
                      <a:pPr marL="285750" indent="-285750">
                        <a:buFont typeface="Arial" panose="020B0604020202020204" pitchFamily="34" charset="0"/>
                        <a:buChar char="•"/>
                      </a:pPr>
                      <a:endParaRPr lang="en-SG" altLang="zh-CN" sz="2000" dirty="0">
                        <a:latin typeface="Cambria Math" panose="02040503050406030204" pitchFamily="18" charset="0"/>
                        <a:ea typeface="方正北魏楷书简体" pitchFamily="65" charset="-122"/>
                      </a:endParaRPr>
                    </a:p>
                    <a:p>
                      <a:pPr marL="285750" indent="-285750">
                        <a:buFont typeface="Arial" panose="020B0604020202020204" pitchFamily="34" charset="0"/>
                        <a:buChar char="•"/>
                      </a:pPr>
                      <a:r>
                        <a:rPr lang="en-SG" altLang="zh-CN" sz="2000" dirty="0">
                          <a:latin typeface="Cambria Math" panose="02040503050406030204" pitchFamily="18" charset="0"/>
                          <a:ea typeface="方正北魏楷书简体" pitchFamily="65" charset="-122"/>
                        </a:rPr>
                        <a:t>Nose: Nasal congestion, rhinitis, allergic rhinitis, dry nose, nasal polyps, epistaxis, etc</a:t>
                      </a:r>
                    </a:p>
                    <a:p>
                      <a:pPr marL="285750" indent="-285750">
                        <a:buFont typeface="Arial" panose="020B0604020202020204" pitchFamily="34" charset="0"/>
                        <a:buChar char="•"/>
                      </a:pPr>
                      <a:endParaRPr lang="en-SG" altLang="zh-CN" sz="2000" dirty="0">
                        <a:latin typeface="Cambria Math" panose="02040503050406030204" pitchFamily="18" charset="0"/>
                        <a:ea typeface="方正北魏楷书简体" pitchFamily="65" charset="-122"/>
                      </a:endParaRPr>
                    </a:p>
                    <a:p>
                      <a:pPr marL="285750" indent="-285750">
                        <a:buFont typeface="Arial" panose="020B0604020202020204" pitchFamily="34" charset="0"/>
                        <a:buChar char="•"/>
                      </a:pPr>
                      <a:r>
                        <a:rPr lang="en-SG" altLang="zh-CN" sz="2000" dirty="0">
                          <a:latin typeface="Cambria Math" panose="02040503050406030204" pitchFamily="18" charset="0"/>
                          <a:ea typeface="方正北魏楷书简体" pitchFamily="65" charset="-122"/>
                        </a:rPr>
                        <a:t>Throat: Pharyngitis,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111048981"/>
                  </a:ext>
                </a:extLst>
              </a:tr>
            </a:tbl>
          </a:graphicData>
        </a:graphic>
      </p:graphicFrame>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1888458508"/>
              </p:ext>
            </p:extLst>
          </p:nvPr>
        </p:nvGraphicFramePr>
        <p:xfrm>
          <a:off x="1807758" y="4537619"/>
          <a:ext cx="6300551" cy="1524000"/>
        </p:xfrm>
        <a:graphic>
          <a:graphicData uri="http://schemas.openxmlformats.org/drawingml/2006/table">
            <a:tbl>
              <a:tblPr firstRow="1" bandRow="1">
                <a:tableStyleId>{5940675A-B579-460E-94D1-54222C63F5DA}</a:tableStyleId>
              </a:tblPr>
              <a:tblGrid>
                <a:gridCol w="1321374">
                  <a:extLst>
                    <a:ext uri="{9D8B030D-6E8A-4147-A177-3AD203B41FA5}">
                      <a16:colId xmlns:a16="http://schemas.microsoft.com/office/drawing/2014/main" val="808203889"/>
                    </a:ext>
                  </a:extLst>
                </a:gridCol>
                <a:gridCol w="2860379">
                  <a:extLst>
                    <a:ext uri="{9D8B030D-6E8A-4147-A177-3AD203B41FA5}">
                      <a16:colId xmlns:a16="http://schemas.microsoft.com/office/drawing/2014/main" val="3983293052"/>
                    </a:ext>
                  </a:extLst>
                </a:gridCol>
                <a:gridCol w="2118798">
                  <a:extLst>
                    <a:ext uri="{9D8B030D-6E8A-4147-A177-3AD203B41FA5}">
                      <a16:colId xmlns:a16="http://schemas.microsoft.com/office/drawing/2014/main" val="648976799"/>
                    </a:ext>
                  </a:extLst>
                </a:gridCol>
              </a:tblGrid>
              <a:tr h="21899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tc hMerge="1">
                  <a:txBody>
                    <a:bodyPr/>
                    <a:lstStyle/>
                    <a:p>
                      <a:endParaRPr lang="en-SG"/>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algn="ctr"/>
                      <a:r>
                        <a:rPr lang="zh-CN" altLang="en-US" sz="1400" b="1" kern="1200" dirty="0">
                          <a:solidFill>
                            <a:schemeClr val="tx1"/>
                          </a:solidFill>
                          <a:latin typeface="STFangsong" panose="02010600040101010101" pitchFamily="2" charset="-122"/>
                          <a:ea typeface="STFangsong" panose="02010600040101010101" pitchFamily="2" charset="-122"/>
                          <a:cs typeface="+mn-cs"/>
                        </a:rPr>
                        <a:t>义顺</a:t>
                      </a:r>
                      <a:r>
                        <a:rPr lang="zh-CN" altLang="en-US" sz="1400" b="1" dirty="0"/>
                        <a:t> </a:t>
                      </a:r>
                      <a:r>
                        <a:rPr lang="en-GB" altLang="zh-CN" sz="1400" b="1" dirty="0"/>
                        <a:t>Yishun</a:t>
                      </a:r>
                      <a:endParaRPr lang="en-GB" sz="1400" b="1" dirty="0"/>
                    </a:p>
                  </a:txBody>
                  <a:tcPr/>
                </a:tc>
                <a:tc>
                  <a:txBody>
                    <a:bodyPr/>
                    <a:lstStyle/>
                    <a:p>
                      <a:pPr algn="ctr"/>
                      <a:r>
                        <a:rPr lang="zh-CN" altLang="en-US" sz="1400" b="1" dirty="0">
                          <a:latin typeface="STFangsong" panose="02010600040101010101" pitchFamily="2" charset="-122"/>
                          <a:ea typeface="STFangsong" panose="02010600040101010101" pitchFamily="2" charset="-122"/>
                        </a:rPr>
                        <a:t>兀兰 </a:t>
                      </a:r>
                      <a:r>
                        <a:rPr lang="en-GB" altLang="zh-CN" sz="1400" b="1" dirty="0"/>
                        <a:t>Woodlands</a:t>
                      </a:r>
                      <a:endParaRPr lang="en-GB" sz="1400" b="1" dirty="0"/>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mn-lt"/>
                          <a:ea typeface="+mn-ea"/>
                          <a:cs typeface="+mn-cs"/>
                        </a:rPr>
                        <a:t>四</a:t>
                      </a:r>
                      <a:r>
                        <a:rPr kumimoji="0" lang="en-US" altLang="zh-CN" sz="1400" b="0" i="0" u="none" strike="noStrike" kern="1200" cap="none" spc="0" normalizeH="0" baseline="0" noProof="0" dirty="0">
                          <a:ln>
                            <a:noFill/>
                          </a:ln>
                          <a:solidFill>
                            <a:prstClr val="black"/>
                          </a:solidFill>
                          <a:effectLst/>
                          <a:uLnTx/>
                          <a:uFillTx/>
                          <a:latin typeface="+mn-lt"/>
                          <a:ea typeface="+mn-ea"/>
                          <a:cs typeface="+mn-cs"/>
                        </a:rPr>
                        <a:t>Thu</a:t>
                      </a:r>
                      <a:r>
                        <a:rPr kumimoji="0" lang="zh-CN" altLang="en-US" sz="1400" b="0" i="0" u="none" strike="noStrike" kern="1200" cap="none" spc="0" normalizeH="0" baseline="0" noProof="0" dirty="0">
                          <a:ln>
                            <a:noFill/>
                          </a:ln>
                          <a:solidFill>
                            <a:prstClr val="black"/>
                          </a:solidFill>
                          <a:effectLst/>
                          <a:uLnTx/>
                          <a:uFillTx/>
                          <a:latin typeface="+mn-lt"/>
                          <a:ea typeface="+mn-ea"/>
                          <a:cs typeface="+mn-cs"/>
                        </a:rPr>
                        <a:t>，五</a:t>
                      </a:r>
                      <a:r>
                        <a:rPr kumimoji="0" lang="en-US" altLang="zh-CN" sz="1400" b="0" i="0" u="none" strike="noStrike" kern="1200" cap="none" spc="0" normalizeH="0" baseline="0" noProof="0" dirty="0">
                          <a:ln>
                            <a:noFill/>
                          </a:ln>
                          <a:solidFill>
                            <a:prstClr val="black"/>
                          </a:solidFill>
                          <a:effectLst/>
                          <a:uLnTx/>
                          <a:uFillTx/>
                          <a:latin typeface="+mn-lt"/>
                          <a:ea typeface="+mn-ea"/>
                          <a:cs typeface="+mn-cs"/>
                        </a:rPr>
                        <a:t>Fri</a:t>
                      </a:r>
                      <a:endParaRPr kumimoji="0" lang="en-GB" altLang="zh-SG" sz="1400" b="0" i="0" u="none" strike="noStrike" kern="1200" cap="none" spc="0" normalizeH="0" baseline="0" noProof="0" dirty="0">
                        <a:ln>
                          <a:noFill/>
                        </a:ln>
                        <a:solidFill>
                          <a:prstClr val="black"/>
                        </a:solidFill>
                        <a:effectLst/>
                        <a:uLnTx/>
                        <a:uFillTx/>
                        <a:latin typeface="+mn-lt"/>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六</a:t>
                      </a:r>
                      <a:r>
                        <a:rPr lang="en-GB" altLang="zh-CN" sz="1400" dirty="0"/>
                        <a:t>Sat</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mn-lt"/>
                          <a:ea typeface="+mn-ea"/>
                          <a:cs typeface="+mn-cs"/>
                        </a:rPr>
                        <a:t>四</a:t>
                      </a:r>
                      <a:r>
                        <a:rPr kumimoji="0" lang="en-US" altLang="zh-CN" sz="1400" b="0" i="0" u="none" strike="noStrike" kern="1200" cap="none" spc="0" normalizeH="0" baseline="0" noProof="0" dirty="0">
                          <a:ln>
                            <a:noFill/>
                          </a:ln>
                          <a:solidFill>
                            <a:prstClr val="black"/>
                          </a:solidFill>
                          <a:effectLst/>
                          <a:uLnTx/>
                          <a:uFillTx/>
                          <a:latin typeface="+mn-lt"/>
                          <a:ea typeface="+mn-ea"/>
                          <a:cs typeface="+mn-cs"/>
                        </a:rPr>
                        <a:t>Thu</a:t>
                      </a:r>
                      <a:r>
                        <a:rPr kumimoji="0" lang="zh-CN" altLang="en-US" sz="1400" b="0" i="0" u="none" strike="noStrike" kern="1200" cap="none" spc="0" normalizeH="0" baseline="0" noProof="0" dirty="0">
                          <a:ln>
                            <a:noFill/>
                          </a:ln>
                          <a:solidFill>
                            <a:prstClr val="black"/>
                          </a:solidFill>
                          <a:effectLst/>
                          <a:uLnTx/>
                          <a:uFillTx/>
                          <a:latin typeface="+mn-lt"/>
                          <a:ea typeface="+mn-ea"/>
                          <a:cs typeface="+mn-cs"/>
                        </a:rPr>
                        <a:t>，五</a:t>
                      </a:r>
                      <a:r>
                        <a:rPr kumimoji="0" lang="en-US" altLang="zh-CN" sz="1400" b="0" i="0" u="none" strike="noStrike" kern="1200" cap="none" spc="0" normalizeH="0" baseline="0" noProof="0" dirty="0">
                          <a:ln>
                            <a:noFill/>
                          </a:ln>
                          <a:solidFill>
                            <a:prstClr val="black"/>
                          </a:solidFill>
                          <a:effectLst/>
                          <a:uLnTx/>
                          <a:uFillTx/>
                          <a:latin typeface="+mn-lt"/>
                          <a:ea typeface="+mn-ea"/>
                          <a:cs typeface="+mn-cs"/>
                        </a:rPr>
                        <a:t>Fri</a:t>
                      </a:r>
                      <a:endParaRPr kumimoji="0" lang="en-GB" altLang="zh-SG" sz="1400" b="0" i="0" u="none" strike="noStrike" kern="1200" cap="none" spc="0" normalizeH="0" baseline="0" noProof="0" dirty="0">
                        <a:ln>
                          <a:noFill/>
                        </a:ln>
                        <a:solidFill>
                          <a:prstClr val="black"/>
                        </a:solidFill>
                        <a:effectLst/>
                        <a:uLnTx/>
                        <a:uFillTx/>
                        <a:latin typeface="+mn-lt"/>
                        <a:ea typeface="+mn-ea"/>
                        <a:cs typeface="+mn-cs"/>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6189972"/>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537619"/>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sp>
        <p:nvSpPr>
          <p:cNvPr id="4" name="Title 1">
            <a:extLst>
              <a:ext uri="{FF2B5EF4-FFF2-40B4-BE49-F238E27FC236}">
                <a16:creationId xmlns:a16="http://schemas.microsoft.com/office/drawing/2014/main" id="{4042B8F0-1851-EEB6-D010-5445CB3E6768}"/>
              </a:ext>
            </a:extLst>
          </p:cNvPr>
          <p:cNvSpPr>
            <a:spLocks noGrp="1"/>
          </p:cNvSpPr>
          <p:nvPr>
            <p:ph type="ctrTitle"/>
          </p:nvPr>
        </p:nvSpPr>
        <p:spPr>
          <a:xfrm>
            <a:off x="742950" y="101055"/>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中医耳鼻喉门诊</a:t>
            </a:r>
          </a:p>
        </p:txBody>
      </p:sp>
      <p:sp>
        <p:nvSpPr>
          <p:cNvPr id="8" name="TextBox 7">
            <a:extLst>
              <a:ext uri="{FF2B5EF4-FFF2-40B4-BE49-F238E27FC236}">
                <a16:creationId xmlns:a16="http://schemas.microsoft.com/office/drawing/2014/main" id="{64612A4A-1DA6-CF24-2F2D-2CDD30BB478F}"/>
              </a:ext>
            </a:extLst>
          </p:cNvPr>
          <p:cNvSpPr txBox="1"/>
          <p:nvPr/>
        </p:nvSpPr>
        <p:spPr>
          <a:xfrm>
            <a:off x="-315686" y="757917"/>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Ear Nose Throat </a:t>
            </a:r>
            <a:r>
              <a:rPr lang="en-US" altLang="zh-CN" sz="3200" b="1" dirty="0">
                <a:latin typeface="Microsoft JhengHei" panose="020B0604030504040204" pitchFamily="34" charset="-120"/>
                <a:ea typeface="+mj-ea"/>
              </a:rPr>
              <a:t>Clinic</a:t>
            </a:r>
            <a:endParaRPr lang="en-GB" altLang="zh-CN" sz="3200" b="1" dirty="0">
              <a:latin typeface="Microsoft JhengHei" panose="020B0604030504040204" pitchFamily="34" charset="-120"/>
              <a:ea typeface="+mj-ea"/>
            </a:endParaRPr>
          </a:p>
        </p:txBody>
      </p:sp>
      <p:pic>
        <p:nvPicPr>
          <p:cNvPr id="9" name="Picture 8" descr="Image result for ent icon">
            <a:extLst>
              <a:ext uri="{FF2B5EF4-FFF2-40B4-BE49-F238E27FC236}">
                <a16:creationId xmlns:a16="http://schemas.microsoft.com/office/drawing/2014/main" id="{F2404588-282E-98D2-B720-E246B2BB28FC}"/>
              </a:ext>
            </a:extLst>
          </p:cNvPr>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flipH="1">
            <a:off x="1580996" y="181857"/>
            <a:ext cx="854988" cy="1031883"/>
          </a:xfrm>
          <a:prstGeom prst="rect">
            <a:avLst/>
          </a:prstGeom>
          <a:noFill/>
        </p:spPr>
      </p:pic>
    </p:spTree>
    <p:extLst>
      <p:ext uri="{BB962C8B-B14F-4D97-AF65-F5344CB8AC3E}">
        <p14:creationId xmlns:p14="http://schemas.microsoft.com/office/powerpoint/2010/main" val="1912478697"/>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1910176712"/>
              </p:ext>
            </p:extLst>
          </p:nvPr>
        </p:nvGraphicFramePr>
        <p:xfrm>
          <a:off x="0" y="1394523"/>
          <a:ext cx="9928280" cy="2580677"/>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25820">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CFF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CFF1"/>
                    </a:solidFill>
                  </a:tcPr>
                </a:tc>
                <a:extLst>
                  <a:ext uri="{0D108BD9-81ED-4DB2-BD59-A6C34878D82A}">
                    <a16:rowId xmlns:a16="http://schemas.microsoft.com/office/drawing/2014/main" val="449023194"/>
                  </a:ext>
                </a:extLst>
              </a:tr>
              <a:tr h="361733">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1990127">
                <a:tc>
                  <a:txBody>
                    <a:bodyPr/>
                    <a:lstStyle/>
                    <a:p>
                      <a:pPr marL="0" indent="0" algn="l">
                        <a:buFont typeface="Arial" panose="020B0604020202020204" pitchFamily="34" charset="0"/>
                        <a:buNone/>
                      </a:pPr>
                      <a:r>
                        <a:rPr lang="zh-CN" altLang="en-US" sz="2800" b="0" dirty="0">
                          <a:latin typeface="STFangsong" panose="02010600040101010101" pitchFamily="2" charset="-122"/>
                          <a:ea typeface="STFangsong" panose="02010600040101010101" pitchFamily="2" charset="-122"/>
                        </a:rPr>
                        <a:t>体重增加、活动不便、气喘吁吁、肌肉疲乏、关节疼痛、水肿、嗜睡、眩晕、焦虑、抑郁等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CFF1"/>
                    </a:solidFill>
                  </a:tcPr>
                </a:tc>
                <a:tc>
                  <a:txBody>
                    <a:bodyPr/>
                    <a:lstStyle/>
                    <a:p>
                      <a:pPr marL="457200" indent="-457200">
                        <a:buFont typeface="Arial" panose="020B0604020202020204" pitchFamily="34" charset="0"/>
                        <a:buChar char="•"/>
                      </a:pPr>
                      <a:endParaRPr lang="en-SG" altLang="zh-CN" sz="1600" b="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GB" altLang="zh-CN" sz="2400" dirty="0">
                          <a:latin typeface="Cambria Math" panose="02040503050406030204" pitchFamily="18" charset="0"/>
                          <a:ea typeface="方正北魏楷书简体" pitchFamily="65" charset="-122"/>
                        </a:rPr>
                        <a:t>Weight gain, limitation of mobility, Breathlessness, Muscle fatigue, Joint pain, Edema, Lethargy, Dizziness, Anxiety and Depression.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CFF1"/>
                    </a:solidFill>
                  </a:tcPr>
                </a:tc>
                <a:extLst>
                  <a:ext uri="{0D108BD9-81ED-4DB2-BD59-A6C34878D82A}">
                    <a16:rowId xmlns:a16="http://schemas.microsoft.com/office/drawing/2014/main" val="1111048981"/>
                  </a:ext>
                </a:extLst>
              </a:tr>
            </a:tbl>
          </a:graphicData>
        </a:graphic>
      </p:graphicFrame>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133623308"/>
              </p:ext>
            </p:extLst>
          </p:nvPr>
        </p:nvGraphicFramePr>
        <p:xfrm>
          <a:off x="2385891" y="4460966"/>
          <a:ext cx="5134218" cy="1524000"/>
        </p:xfrm>
        <a:graphic>
          <a:graphicData uri="http://schemas.openxmlformats.org/drawingml/2006/table">
            <a:tbl>
              <a:tblPr firstRow="1" bandRow="1">
                <a:tableStyleId>{5940675A-B579-460E-94D1-54222C63F5DA}</a:tableStyleId>
              </a:tblPr>
              <a:tblGrid>
                <a:gridCol w="1622339">
                  <a:extLst>
                    <a:ext uri="{9D8B030D-6E8A-4147-A177-3AD203B41FA5}">
                      <a16:colId xmlns:a16="http://schemas.microsoft.com/office/drawing/2014/main" val="808203889"/>
                    </a:ext>
                  </a:extLst>
                </a:gridCol>
                <a:gridCol w="3511879">
                  <a:extLst>
                    <a:ext uri="{9D8B030D-6E8A-4147-A177-3AD203B41FA5}">
                      <a16:colId xmlns:a16="http://schemas.microsoft.com/office/drawing/2014/main" val="3983293052"/>
                    </a:ext>
                  </a:extLst>
                </a:gridCol>
              </a:tblGrid>
              <a:tr h="2189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  </a:t>
                      </a:r>
                      <a:endParaRPr lang="en-GB" sz="1400" b="1" dirty="0"/>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algn="ctr"/>
                      <a:r>
                        <a:rPr lang="zh-CN" altLang="en-US" sz="1400" dirty="0"/>
                        <a:t>一</a:t>
                      </a:r>
                      <a:r>
                        <a:rPr lang="en-GB" sz="1400" dirty="0"/>
                        <a:t>Mon</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三</a:t>
                      </a:r>
                      <a:r>
                        <a:rPr lang="en-GB" sz="1400" dirty="0"/>
                        <a:t>Wed</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六</a:t>
                      </a:r>
                      <a:r>
                        <a:rPr lang="en-GB" sz="1400" dirty="0"/>
                        <a:t>Sat</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oFill/>
                  </a:tcP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algn="ctr"/>
                      <a:r>
                        <a:rPr lang="zh-CN" altLang="en-US" sz="1400" dirty="0"/>
                        <a:t>一</a:t>
                      </a:r>
                      <a:r>
                        <a:rPr lang="en-GB" sz="1400" dirty="0"/>
                        <a:t>Mon</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三</a:t>
                      </a:r>
                      <a:r>
                        <a:rPr lang="en-GB" sz="1400" dirty="0"/>
                        <a:t>Wed</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六</a:t>
                      </a:r>
                      <a:r>
                        <a:rPr lang="en-GB" sz="1400" dirty="0"/>
                        <a:t>Sat</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189972"/>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444309"/>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sp>
        <p:nvSpPr>
          <p:cNvPr id="12" name="Title 1">
            <a:extLst>
              <a:ext uri="{FF2B5EF4-FFF2-40B4-BE49-F238E27FC236}">
                <a16:creationId xmlns:a16="http://schemas.microsoft.com/office/drawing/2014/main" id="{4BAECFF5-10A0-F91A-EB21-12BC947702B3}"/>
              </a:ext>
            </a:extLst>
          </p:cNvPr>
          <p:cNvSpPr>
            <a:spLocks noGrp="1"/>
          </p:cNvSpPr>
          <p:nvPr>
            <p:ph type="ctrTitle"/>
          </p:nvPr>
        </p:nvSpPr>
        <p:spPr>
          <a:xfrm>
            <a:off x="901825" y="149993"/>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中医肥胖门诊</a:t>
            </a:r>
          </a:p>
        </p:txBody>
      </p:sp>
      <p:sp>
        <p:nvSpPr>
          <p:cNvPr id="13" name="TextBox 12">
            <a:extLst>
              <a:ext uri="{FF2B5EF4-FFF2-40B4-BE49-F238E27FC236}">
                <a16:creationId xmlns:a16="http://schemas.microsoft.com/office/drawing/2014/main" id="{AF58485C-73FE-6DFF-18F1-0FA4F7E276E2}"/>
              </a:ext>
            </a:extLst>
          </p:cNvPr>
          <p:cNvSpPr txBox="1"/>
          <p:nvPr/>
        </p:nvSpPr>
        <p:spPr>
          <a:xfrm>
            <a:off x="-330983" y="854949"/>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Weight Management Clinic</a:t>
            </a:r>
          </a:p>
        </p:txBody>
      </p:sp>
      <p:pic>
        <p:nvPicPr>
          <p:cNvPr id="14" name="Graphic 13" descr="Weight Gain">
            <a:extLst>
              <a:ext uri="{FF2B5EF4-FFF2-40B4-BE49-F238E27FC236}">
                <a16:creationId xmlns:a16="http://schemas.microsoft.com/office/drawing/2014/main" id="{D4C4CED6-26C6-E2FE-E087-546963C008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0549" y="-49657"/>
            <a:ext cx="1030683" cy="1030683"/>
          </a:xfrm>
          <a:prstGeom prst="rect">
            <a:avLst/>
          </a:prstGeom>
        </p:spPr>
      </p:pic>
    </p:spTree>
    <p:extLst>
      <p:ext uri="{BB962C8B-B14F-4D97-AF65-F5344CB8AC3E}">
        <p14:creationId xmlns:p14="http://schemas.microsoft.com/office/powerpoint/2010/main" val="3024889043"/>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3172670698"/>
              </p:ext>
            </p:extLst>
          </p:nvPr>
        </p:nvGraphicFramePr>
        <p:xfrm>
          <a:off x="0" y="1551380"/>
          <a:ext cx="9928280" cy="2580677"/>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25820">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50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449023194"/>
                  </a:ext>
                </a:extLst>
              </a:tr>
              <a:tr h="361733">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1990127">
                <a:tc>
                  <a:txBody>
                    <a:bodyPr/>
                    <a:lstStyle/>
                    <a:p>
                      <a:pPr algn="l"/>
                      <a:r>
                        <a:rPr lang="zh-CN" altLang="en-US" sz="2800" dirty="0">
                          <a:solidFill>
                            <a:schemeClr val="bg1"/>
                          </a:solidFill>
                          <a:latin typeface="STFangsong" panose="02010600040101010101" pitchFamily="2" charset="-122"/>
                          <a:ea typeface="STFangsong" panose="02010600040101010101" pitchFamily="2" charset="-122"/>
                        </a:rPr>
                        <a:t>脱发、斑秃、秃顶、脂溢性脱发、疾病性脱发、营养性脱发等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marL="457200" indent="-457200">
                        <a:buFont typeface="Arial" panose="020B0604020202020204" pitchFamily="34" charset="0"/>
                        <a:buChar char="•"/>
                      </a:pPr>
                      <a:endParaRPr lang="en-SG" altLang="zh-CN" sz="16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altLang="zh-CN" sz="2400" dirty="0">
                          <a:solidFill>
                            <a:schemeClr val="bg1"/>
                          </a:solidFill>
                          <a:latin typeface="Cambria Math" panose="02040503050406030204" pitchFamily="18" charset="0"/>
                          <a:ea typeface="方正北魏楷书简体" pitchFamily="65" charset="-122"/>
                        </a:rPr>
                        <a:t>Alopecia, Alopecia Areata, Balding, Seborrheic Dermatitis, Disease-related hair loss, Hair loss due to Nutritional Deficiency</a:t>
                      </a:r>
                      <a:endParaRPr lang="en-SG" altLang="zh-CN" sz="240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1111048981"/>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444309"/>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graphicFrame>
        <p:nvGraphicFramePr>
          <p:cNvPr id="2" name="Table 5">
            <a:extLst>
              <a:ext uri="{FF2B5EF4-FFF2-40B4-BE49-F238E27FC236}">
                <a16:creationId xmlns:a16="http://schemas.microsoft.com/office/drawing/2014/main" id="{57E771B8-3689-ED95-8D2D-29B709DB7A65}"/>
              </a:ext>
            </a:extLst>
          </p:cNvPr>
          <p:cNvGraphicFramePr>
            <a:graphicFrameLocks noGrp="1"/>
          </p:cNvGraphicFramePr>
          <p:nvPr>
            <p:extLst>
              <p:ext uri="{D42A27DB-BD31-4B8C-83A1-F6EECF244321}">
                <p14:modId xmlns:p14="http://schemas.microsoft.com/office/powerpoint/2010/main" val="1155806057"/>
              </p:ext>
            </p:extLst>
          </p:nvPr>
        </p:nvGraphicFramePr>
        <p:xfrm>
          <a:off x="1807758" y="4537619"/>
          <a:ext cx="6300551" cy="1737360"/>
        </p:xfrm>
        <a:graphic>
          <a:graphicData uri="http://schemas.openxmlformats.org/drawingml/2006/table">
            <a:tbl>
              <a:tblPr firstRow="1" bandRow="1">
                <a:tableStyleId>{5940675A-B579-460E-94D1-54222C63F5DA}</a:tableStyleId>
              </a:tblPr>
              <a:tblGrid>
                <a:gridCol w="1321374">
                  <a:extLst>
                    <a:ext uri="{9D8B030D-6E8A-4147-A177-3AD203B41FA5}">
                      <a16:colId xmlns:a16="http://schemas.microsoft.com/office/drawing/2014/main" val="808203889"/>
                    </a:ext>
                  </a:extLst>
                </a:gridCol>
                <a:gridCol w="2469235">
                  <a:extLst>
                    <a:ext uri="{9D8B030D-6E8A-4147-A177-3AD203B41FA5}">
                      <a16:colId xmlns:a16="http://schemas.microsoft.com/office/drawing/2014/main" val="3983293052"/>
                    </a:ext>
                  </a:extLst>
                </a:gridCol>
                <a:gridCol w="2509942">
                  <a:extLst>
                    <a:ext uri="{9D8B030D-6E8A-4147-A177-3AD203B41FA5}">
                      <a16:colId xmlns:a16="http://schemas.microsoft.com/office/drawing/2014/main" val="648976799"/>
                    </a:ext>
                  </a:extLst>
                </a:gridCol>
              </a:tblGrid>
              <a:tr h="21899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tc hMerge="1">
                  <a:txBody>
                    <a:bodyPr/>
                    <a:lstStyle/>
                    <a:p>
                      <a:endParaRPr lang="en-SG"/>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algn="ctr"/>
                      <a:r>
                        <a:rPr lang="zh-CN" altLang="en-US" sz="1400" b="1" kern="1200" dirty="0">
                          <a:solidFill>
                            <a:schemeClr val="tx1"/>
                          </a:solidFill>
                          <a:latin typeface="STFangsong" panose="02010600040101010101" pitchFamily="2" charset="-122"/>
                          <a:ea typeface="STFangsong" panose="02010600040101010101" pitchFamily="2" charset="-122"/>
                          <a:cs typeface="+mn-cs"/>
                        </a:rPr>
                        <a:t>义顺</a:t>
                      </a:r>
                      <a:r>
                        <a:rPr lang="zh-CN" altLang="en-US" sz="1400" b="1" dirty="0"/>
                        <a:t> </a:t>
                      </a:r>
                      <a:r>
                        <a:rPr lang="en-GB" altLang="zh-CN" sz="1400" b="1" dirty="0"/>
                        <a:t>Yishun</a:t>
                      </a:r>
                      <a:endParaRPr lang="en-GB" sz="1400" b="1" dirty="0"/>
                    </a:p>
                  </a:txBody>
                  <a:tcPr/>
                </a:tc>
                <a:tc>
                  <a:txBody>
                    <a:bodyPr/>
                    <a:lstStyle/>
                    <a:p>
                      <a:pPr algn="ctr"/>
                      <a:r>
                        <a:rPr lang="zh-CN" altLang="en-US" sz="1400" b="1" dirty="0">
                          <a:latin typeface="FangSong" panose="02010609060101010101" pitchFamily="49" charset="-122"/>
                          <a:ea typeface="FangSong" panose="02010609060101010101" pitchFamily="49" charset="-122"/>
                        </a:rPr>
                        <a:t>武吉班让 </a:t>
                      </a:r>
                      <a:r>
                        <a:rPr lang="en-GB" sz="1400" b="1" dirty="0"/>
                        <a:t>Bukit Panjang</a:t>
                      </a:r>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US" altLang="zh-CN" sz="1400" dirty="0"/>
                        <a:t>Mon,</a:t>
                      </a:r>
                      <a:r>
                        <a:rPr lang="zh-CN" altLang="en-US" sz="1400" dirty="0"/>
                        <a:t> 二</a:t>
                      </a:r>
                      <a:r>
                        <a:rPr lang="en-GB" sz="1400" dirty="0"/>
                        <a:t>Tue</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四</a:t>
                      </a:r>
                      <a:r>
                        <a:rPr lang="en-GB" sz="1400" dirty="0"/>
                        <a:t>Thu,</a:t>
                      </a:r>
                      <a:r>
                        <a:rPr lang="zh-CN" altLang="en-US" sz="1400" dirty="0"/>
                        <a:t>五</a:t>
                      </a:r>
                      <a:r>
                        <a:rPr lang="en-GB" sz="1400" dirty="0"/>
                        <a:t>Fri</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t>
                      </a:r>
                      <a:r>
                        <a:rPr lang="en-GB" sz="1400" dirty="0"/>
                        <a:t> </a:t>
                      </a:r>
                    </a:p>
                  </a:txBody>
                  <a:tcP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sz="1400" dirty="0"/>
                        <a:t>Mon</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三</a:t>
                      </a:r>
                      <a:r>
                        <a:rPr lang="en-GB" sz="1400" dirty="0"/>
                        <a:t>Wed, </a:t>
                      </a:r>
                      <a:r>
                        <a:rPr lang="zh-CN" altLang="en-US" sz="1400" dirty="0"/>
                        <a:t>四</a:t>
                      </a:r>
                      <a:r>
                        <a:rPr lang="en-GB" sz="1400" dirty="0"/>
                        <a:t>Thu, </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五</a:t>
                      </a:r>
                      <a:r>
                        <a:rPr lang="en-GB" sz="1400" dirty="0"/>
                        <a:t>Fri</a:t>
                      </a:r>
                      <a:r>
                        <a:rPr lang="en-SG" altLang="zh-CN" sz="1400" b="1" dirty="0">
                          <a:solidFill>
                            <a:srgbClr val="FF0000"/>
                          </a:solidFill>
                          <a:latin typeface="STFangsong" panose="02010600040101010101" pitchFamily="2" charset="-122"/>
                          <a:ea typeface="STFangsong" panose="02010600040101010101" pitchFamily="2" charset="-122"/>
                        </a:rPr>
                        <a:t>*</a:t>
                      </a:r>
                      <a:r>
                        <a:rPr lang="en-SG" altLang="zh-CN" sz="1400" kern="1200" dirty="0">
                          <a:solidFill>
                            <a:schemeClr val="tx1"/>
                          </a:solidFill>
                          <a:latin typeface="+mn-lt"/>
                          <a:ea typeface="+mn-ea"/>
                          <a:cs typeface="+mn-cs"/>
                        </a:rPr>
                        <a:t>, </a:t>
                      </a:r>
                      <a:r>
                        <a:rPr lang="zh-CN" altLang="en-US" sz="1400" dirty="0"/>
                        <a:t>六</a:t>
                      </a:r>
                      <a:r>
                        <a:rPr lang="en-GB" altLang="zh-CN" sz="1400" dirty="0"/>
                        <a:t>Sat</a:t>
                      </a:r>
                      <a:endParaRPr lang="en-GB" sz="1400" dirty="0"/>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二</a:t>
                      </a:r>
                      <a:r>
                        <a:rPr lang="en-GB" sz="1400" dirty="0"/>
                        <a:t>Tue</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四</a:t>
                      </a:r>
                      <a:r>
                        <a:rPr lang="en-GB" sz="1400" dirty="0"/>
                        <a:t>Thu</a:t>
                      </a:r>
                      <a:r>
                        <a:rPr lang="en-SG" altLang="zh-CN" sz="1400" b="1" dirty="0">
                          <a:solidFill>
                            <a:srgbClr val="FF0000"/>
                          </a:solidFill>
                          <a:latin typeface="STFangsong" panose="02010600040101010101" pitchFamily="2" charset="-122"/>
                          <a:ea typeface="STFangsong" panose="02010600040101010101" pitchFamily="2" charset="-122"/>
                        </a:rPr>
                        <a:t>*</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三</a:t>
                      </a:r>
                      <a:r>
                        <a:rPr lang="en-GB" sz="1400" dirty="0"/>
                        <a:t>Wed, </a:t>
                      </a:r>
                      <a:r>
                        <a:rPr lang="zh-CN" altLang="en-US" sz="1400" dirty="0"/>
                        <a:t>六</a:t>
                      </a:r>
                      <a:r>
                        <a:rPr lang="en-GB" altLang="zh-CN" sz="1400" dirty="0"/>
                        <a:t>Sat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6189972"/>
                  </a:ext>
                </a:extLst>
              </a:tr>
            </a:tbl>
          </a:graphicData>
        </a:graphic>
      </p:graphicFrame>
      <p:sp>
        <p:nvSpPr>
          <p:cNvPr id="5" name="Title 1">
            <a:extLst>
              <a:ext uri="{FF2B5EF4-FFF2-40B4-BE49-F238E27FC236}">
                <a16:creationId xmlns:a16="http://schemas.microsoft.com/office/drawing/2014/main" id="{59689A71-6229-6EF5-D1FC-A4CFD0DFB63A}"/>
              </a:ext>
            </a:extLst>
          </p:cNvPr>
          <p:cNvSpPr>
            <a:spLocks noGrp="1"/>
          </p:cNvSpPr>
          <p:nvPr>
            <p:ph type="ctrTitle"/>
          </p:nvPr>
        </p:nvSpPr>
        <p:spPr>
          <a:xfrm>
            <a:off x="742950" y="152127"/>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中医头发护理门诊</a:t>
            </a:r>
          </a:p>
        </p:txBody>
      </p:sp>
      <p:sp>
        <p:nvSpPr>
          <p:cNvPr id="6" name="TextBox 5">
            <a:extLst>
              <a:ext uri="{FF2B5EF4-FFF2-40B4-BE49-F238E27FC236}">
                <a16:creationId xmlns:a16="http://schemas.microsoft.com/office/drawing/2014/main" id="{AE8C074C-FF62-1A43-7124-B48534AE6600}"/>
              </a:ext>
            </a:extLst>
          </p:cNvPr>
          <p:cNvSpPr txBox="1"/>
          <p:nvPr/>
        </p:nvSpPr>
        <p:spPr>
          <a:xfrm>
            <a:off x="-598715" y="858911"/>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a:t>
            </a:r>
            <a:r>
              <a:rPr lang="en-US" altLang="zh-CN" sz="3200" b="1" dirty="0">
                <a:latin typeface="Microsoft JhengHei" panose="020B0604030504040204" pitchFamily="34" charset="-120"/>
                <a:ea typeface="+mj-ea"/>
              </a:rPr>
              <a:t>Hair Care </a:t>
            </a:r>
            <a:r>
              <a:rPr lang="en-GB" altLang="zh-CN" sz="3200" b="1" dirty="0">
                <a:latin typeface="Microsoft JhengHei" panose="020B0604030504040204" pitchFamily="34" charset="-120"/>
                <a:ea typeface="+mj-ea"/>
              </a:rPr>
              <a:t>Clinic</a:t>
            </a:r>
          </a:p>
        </p:txBody>
      </p:sp>
      <p:pic>
        <p:nvPicPr>
          <p:cNvPr id="7" name="Picture 6">
            <a:extLst>
              <a:ext uri="{FF2B5EF4-FFF2-40B4-BE49-F238E27FC236}">
                <a16:creationId xmlns:a16="http://schemas.microsoft.com/office/drawing/2014/main" id="{C777A76C-DAE9-29F9-8020-7BBED4F7CDD2}"/>
              </a:ext>
            </a:extLst>
          </p:cNvPr>
          <p:cNvPicPr>
            <a:picLocks noChangeAspect="1"/>
          </p:cNvPicPr>
          <p:nvPr/>
        </p:nvPicPr>
        <p:blipFill>
          <a:blip r:embed="rId6"/>
          <a:stretch>
            <a:fillRect/>
          </a:stretch>
        </p:blipFill>
        <p:spPr>
          <a:xfrm>
            <a:off x="1348742" y="246048"/>
            <a:ext cx="1076325" cy="971550"/>
          </a:xfrm>
          <a:prstGeom prst="rect">
            <a:avLst/>
          </a:prstGeom>
        </p:spPr>
      </p:pic>
    </p:spTree>
    <p:extLst>
      <p:ext uri="{BB962C8B-B14F-4D97-AF65-F5344CB8AC3E}">
        <p14:creationId xmlns:p14="http://schemas.microsoft.com/office/powerpoint/2010/main" val="2622196329"/>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2749779281"/>
              </p:ext>
            </p:extLst>
          </p:nvPr>
        </p:nvGraphicFramePr>
        <p:xfrm>
          <a:off x="0" y="1295611"/>
          <a:ext cx="9928280" cy="336423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2410544">
                <a:tc>
                  <a:txBody>
                    <a:bodyPr/>
                    <a:lstStyle/>
                    <a:p>
                      <a:pPr algn="l"/>
                      <a:r>
                        <a:rPr lang="zh-CN" altLang="en-US" sz="2100" i="1" dirty="0">
                          <a:latin typeface="STFangsong" panose="02010600040101010101" pitchFamily="2" charset="-122"/>
                          <a:ea typeface="STFangsong" panose="02010600040101010101" pitchFamily="2" charset="-122"/>
                        </a:rPr>
                        <a:t>年龄：</a:t>
                      </a:r>
                      <a:r>
                        <a:rPr lang="en-US" altLang="zh-CN" sz="2100" i="1" dirty="0">
                          <a:latin typeface="STFangsong" panose="02010600040101010101" pitchFamily="2" charset="-122"/>
                          <a:ea typeface="STFangsong" panose="02010600040101010101" pitchFamily="2" charset="-122"/>
                        </a:rPr>
                        <a:t>0-18</a:t>
                      </a:r>
                      <a:r>
                        <a:rPr lang="zh-CN" altLang="en-US" sz="2100" i="1" dirty="0">
                          <a:latin typeface="STFangsong" panose="02010600040101010101" pitchFamily="2" charset="-122"/>
                          <a:ea typeface="STFangsong" panose="02010600040101010101" pitchFamily="2" charset="-122"/>
                        </a:rPr>
                        <a:t>岁</a:t>
                      </a:r>
                      <a:endParaRPr lang="en-US" altLang="zh-CN" sz="2100" i="1" dirty="0">
                        <a:latin typeface="STFangsong" panose="02010600040101010101" pitchFamily="2" charset="-122"/>
                        <a:ea typeface="STFangsong" panose="02010600040101010101" pitchFamily="2" charset="-122"/>
                      </a:endParaRPr>
                    </a:p>
                    <a:p>
                      <a:pPr marL="342900" indent="-342900" algn="l">
                        <a:buFont typeface="Arial" panose="020B0604020202020204" pitchFamily="34" charset="0"/>
                        <a:buChar char="•"/>
                      </a:pPr>
                      <a:endParaRPr lang="en-US" altLang="zh-CN" sz="2100" dirty="0">
                        <a:latin typeface="STFangsong" panose="02010600040101010101" pitchFamily="2" charset="-122"/>
                        <a:ea typeface="STFangsong" panose="02010600040101010101" pitchFamily="2" charset="-122"/>
                      </a:endParaRPr>
                    </a:p>
                    <a:p>
                      <a:pPr algn="l"/>
                      <a:r>
                        <a:rPr lang="zh-CN" altLang="en-US" sz="2100" dirty="0">
                          <a:latin typeface="STFangsong" panose="02010600040101010101" pitchFamily="2" charset="-122"/>
                          <a:ea typeface="STFangsong" panose="02010600040101010101" pitchFamily="2" charset="-122"/>
                        </a:rPr>
                        <a:t>感冒、咳嗽、肺炎喘嗽、哮喘、反复呼吸道感染、口疮、鹅口疮、呕吐、腹痛、胃脘痛、泄泻、便秘、厌食、积滞、 疳证、夜啼、汗证、注意力缺陷多功能障碍、多发性抽动症、惊风、癫痫、尿频、遗尿、五迟五软、各类皮肤病等。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457200" indent="-457200">
                        <a:buFont typeface="Arial" panose="020B0604020202020204" pitchFamily="34" charset="0"/>
                        <a:buChar char="•"/>
                      </a:pPr>
                      <a:endParaRPr lang="en-SG" altLang="zh-CN" sz="2000" b="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SG" altLang="zh-CN" sz="1600" i="1" dirty="0">
                          <a:latin typeface="Cambria Math" panose="02040503050406030204" pitchFamily="18" charset="0"/>
                          <a:ea typeface="方正北魏楷书简体" pitchFamily="65" charset="-122"/>
                        </a:rPr>
                        <a:t>Suitable age: 0-18 years old</a:t>
                      </a:r>
                    </a:p>
                    <a:p>
                      <a:pPr marL="285750" indent="-285750">
                        <a:buFont typeface="Arial" panose="020B0604020202020204" pitchFamily="34" charset="0"/>
                        <a:buChar char="•"/>
                      </a:pPr>
                      <a:endParaRPr lang="en-SG" altLang="zh-CN" sz="1600" dirty="0">
                        <a:latin typeface="Cambria Math" panose="02040503050406030204" pitchFamily="18" charset="0"/>
                        <a:ea typeface="方正北魏楷书简体" pitchFamily="65" charset="-122"/>
                      </a:endParaRPr>
                    </a:p>
                    <a:p>
                      <a:r>
                        <a:rPr lang="en-SG" altLang="zh-CN" sz="1600" dirty="0">
                          <a:latin typeface="Cambria Math" panose="02040503050406030204" pitchFamily="18" charset="0"/>
                          <a:ea typeface="方正北魏楷书简体" pitchFamily="65" charset="-122"/>
                        </a:rPr>
                        <a:t>Flu, cough, pneumonia, asthma, repeated respiratory tract infections, aphtha (mouth ulcers), candidiasis, vomiting, abdominal pains, diarrhoea, constipation, childhood anorexia (lack of appetite), dyspepsia (indigestion) and bloating, night terrors, sweating issues, attention deficit hyperactivity disorder (ADHD), Tourette’s syndrome, convulsions, epilepsy, frequent urination, enuresis (bed-wetting), developmental disorders, skin disorders,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111048981"/>
                  </a:ext>
                </a:extLst>
              </a:tr>
            </a:tbl>
          </a:graphicData>
        </a:graphic>
      </p:graphicFrame>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305379199"/>
              </p:ext>
            </p:extLst>
          </p:nvPr>
        </p:nvGraphicFramePr>
        <p:xfrm>
          <a:off x="1429767" y="4761563"/>
          <a:ext cx="7020459" cy="1524000"/>
        </p:xfrm>
        <a:graphic>
          <a:graphicData uri="http://schemas.openxmlformats.org/drawingml/2006/table">
            <a:tbl>
              <a:tblPr firstRow="1" bandRow="1">
                <a:tableStyleId>{5940675A-B579-460E-94D1-54222C63F5DA}</a:tableStyleId>
              </a:tblPr>
              <a:tblGrid>
                <a:gridCol w="1101825">
                  <a:extLst>
                    <a:ext uri="{9D8B030D-6E8A-4147-A177-3AD203B41FA5}">
                      <a16:colId xmlns:a16="http://schemas.microsoft.com/office/drawing/2014/main" val="808203889"/>
                    </a:ext>
                  </a:extLst>
                </a:gridCol>
                <a:gridCol w="2385122">
                  <a:extLst>
                    <a:ext uri="{9D8B030D-6E8A-4147-A177-3AD203B41FA5}">
                      <a16:colId xmlns:a16="http://schemas.microsoft.com/office/drawing/2014/main" val="3983293052"/>
                    </a:ext>
                  </a:extLst>
                </a:gridCol>
                <a:gridCol w="1766756">
                  <a:extLst>
                    <a:ext uri="{9D8B030D-6E8A-4147-A177-3AD203B41FA5}">
                      <a16:colId xmlns:a16="http://schemas.microsoft.com/office/drawing/2014/main" val="310200751"/>
                    </a:ext>
                  </a:extLst>
                </a:gridCol>
                <a:gridCol w="1766756">
                  <a:extLst>
                    <a:ext uri="{9D8B030D-6E8A-4147-A177-3AD203B41FA5}">
                      <a16:colId xmlns:a16="http://schemas.microsoft.com/office/drawing/2014/main" val="648976799"/>
                    </a:ext>
                  </a:extLst>
                </a:gridCol>
              </a:tblGrid>
              <a:tr h="21899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  </a:t>
                      </a:r>
                      <a:endParaRPr lang="en-GB"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1200" dirty="0">
                          <a:solidFill>
                            <a:schemeClr val="tx1"/>
                          </a:solidFill>
                          <a:latin typeface="STFangsong" panose="02010600040101010101" pitchFamily="2" charset="-122"/>
                          <a:ea typeface="STFangsong" panose="02010600040101010101" pitchFamily="2" charset="-122"/>
                          <a:cs typeface="+mn-cs"/>
                        </a:rPr>
                        <a:t>诺维娜</a:t>
                      </a:r>
                      <a:r>
                        <a:rPr lang="zh-TW" altLang="en-US" sz="1400" b="1" dirty="0"/>
                        <a:t> </a:t>
                      </a:r>
                      <a:r>
                        <a:rPr lang="en-GB" sz="1400" b="1" dirty="0"/>
                        <a:t>VIVA</a:t>
                      </a:r>
                    </a:p>
                  </a:txBody>
                  <a:tcPr/>
                </a:tc>
                <a:tc>
                  <a:txBody>
                    <a:bodyPr/>
                    <a:lstStyle/>
                    <a:p>
                      <a:pPr algn="ctr"/>
                      <a:r>
                        <a:rPr lang="zh-CN" altLang="en-US" sz="1400" b="1" dirty="0">
                          <a:latin typeface="STFangsong" panose="02010600040101010101" pitchFamily="2" charset="-122"/>
                          <a:ea typeface="STFangsong" panose="02010600040101010101" pitchFamily="2" charset="-122"/>
                        </a:rPr>
                        <a:t>兀兰 </a:t>
                      </a:r>
                      <a:r>
                        <a:rPr lang="en-GB" altLang="zh-CN" sz="1400" b="1" dirty="0"/>
                        <a:t>Woodlands</a:t>
                      </a:r>
                      <a:endParaRPr lang="en-GB" sz="1400" b="1" dirty="0"/>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三</a:t>
                      </a:r>
                      <a:r>
                        <a:rPr lang="en-GB" sz="1400" dirty="0"/>
                        <a:t>Wed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t>
                      </a:r>
                      <a:endParaRPr kumimoji="0" lang="en-GB" altLang="zh-SG"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sz="1400" dirty="0"/>
                        <a:t>Mon</a:t>
                      </a: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小儿推拿：五</a:t>
                      </a:r>
                      <a:r>
                        <a:rPr lang="en-GB" sz="1400" dirty="0"/>
                        <a:t>Fri</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n-lt"/>
                          <a:ea typeface="+mn-ea"/>
                          <a:cs typeface="+mn-cs"/>
                        </a:rPr>
                        <a:t>——</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小儿推拿：一</a:t>
                      </a:r>
                      <a:r>
                        <a:rPr lang="en-GB" sz="1400" dirty="0"/>
                        <a:t>Mon, </a:t>
                      </a:r>
                      <a:r>
                        <a:rPr lang="zh-CN" altLang="en-US" sz="1400" dirty="0"/>
                        <a:t>二</a:t>
                      </a:r>
                      <a:r>
                        <a:rPr lang="en-GB" sz="1400" dirty="0"/>
                        <a:t>Tue</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三</a:t>
                      </a:r>
                      <a:r>
                        <a:rPr lang="en-GB" sz="1400" dirty="0"/>
                        <a:t>Wed</a:t>
                      </a:r>
                      <a:r>
                        <a:rPr lang="en-SG" altLang="zh-CN" sz="1400" b="1" dirty="0">
                          <a:solidFill>
                            <a:srgbClr val="FF0000"/>
                          </a:solidFill>
                          <a:latin typeface="STFangsong" panose="02010600040101010101" pitchFamily="2" charset="-122"/>
                          <a:ea typeface="STFangsong" panose="02010600040101010101" pitchFamily="2" charset="-122"/>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6189972"/>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761563"/>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sp>
        <p:nvSpPr>
          <p:cNvPr id="5" name="Title 1">
            <a:extLst>
              <a:ext uri="{FF2B5EF4-FFF2-40B4-BE49-F238E27FC236}">
                <a16:creationId xmlns:a16="http://schemas.microsoft.com/office/drawing/2014/main" id="{9753DEBF-4F40-7E1F-3118-6B5FEE9B73A9}"/>
              </a:ext>
            </a:extLst>
          </p:cNvPr>
          <p:cNvSpPr>
            <a:spLocks noGrp="1"/>
          </p:cNvSpPr>
          <p:nvPr>
            <p:ph type="ctrTitle"/>
          </p:nvPr>
        </p:nvSpPr>
        <p:spPr>
          <a:xfrm>
            <a:off x="742950" y="101055"/>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中医儿科门诊</a:t>
            </a:r>
          </a:p>
        </p:txBody>
      </p:sp>
      <p:sp>
        <p:nvSpPr>
          <p:cNvPr id="6" name="TextBox 5">
            <a:extLst>
              <a:ext uri="{FF2B5EF4-FFF2-40B4-BE49-F238E27FC236}">
                <a16:creationId xmlns:a16="http://schemas.microsoft.com/office/drawing/2014/main" id="{0CAE19CE-7FA2-7034-9AD2-DD4C94C0069E}"/>
              </a:ext>
            </a:extLst>
          </p:cNvPr>
          <p:cNvSpPr txBox="1"/>
          <p:nvPr/>
        </p:nvSpPr>
        <p:spPr>
          <a:xfrm>
            <a:off x="-315686" y="757917"/>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Paediatric </a:t>
            </a:r>
            <a:r>
              <a:rPr lang="en-US" altLang="zh-CN" sz="3200" b="1" dirty="0">
                <a:latin typeface="Microsoft JhengHei" panose="020B0604030504040204" pitchFamily="34" charset="-120"/>
                <a:ea typeface="+mj-ea"/>
              </a:rPr>
              <a:t>Clinic</a:t>
            </a:r>
            <a:endParaRPr lang="en-GB" altLang="zh-CN" sz="3200" b="1" dirty="0">
              <a:latin typeface="Microsoft JhengHei" panose="020B0604030504040204" pitchFamily="34" charset="-120"/>
              <a:ea typeface="+mj-ea"/>
            </a:endParaRPr>
          </a:p>
        </p:txBody>
      </p:sp>
      <p:pic>
        <p:nvPicPr>
          <p:cNvPr id="7" name="Graphic 6" descr="Child with balloon">
            <a:extLst>
              <a:ext uri="{FF2B5EF4-FFF2-40B4-BE49-F238E27FC236}">
                <a16:creationId xmlns:a16="http://schemas.microsoft.com/office/drawing/2014/main" id="{DA9506F9-222B-43C2-CE2F-7EC4C658A0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8123" y="101055"/>
            <a:ext cx="1223042" cy="1122414"/>
          </a:xfrm>
          <a:prstGeom prst="rect">
            <a:avLst/>
          </a:prstGeom>
        </p:spPr>
      </p:pic>
    </p:spTree>
    <p:extLst>
      <p:ext uri="{BB962C8B-B14F-4D97-AF65-F5344CB8AC3E}">
        <p14:creationId xmlns:p14="http://schemas.microsoft.com/office/powerpoint/2010/main" val="2117064981"/>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8A595D-D868-EE12-D547-6D642352B85D}"/>
              </a:ext>
            </a:extLst>
          </p:cNvPr>
          <p:cNvPicPr>
            <a:picLocks noChangeAspect="1"/>
          </p:cNvPicPr>
          <p:nvPr/>
        </p:nvPicPr>
        <p:blipFill>
          <a:blip r:embed="rId2"/>
          <a:stretch>
            <a:fillRect/>
          </a:stretch>
        </p:blipFill>
        <p:spPr>
          <a:xfrm>
            <a:off x="0" y="738709"/>
            <a:ext cx="9906000" cy="3775716"/>
          </a:xfrm>
          <a:prstGeom prst="rect">
            <a:avLst/>
          </a:prstGeom>
        </p:spPr>
      </p:pic>
      <p:sp>
        <p:nvSpPr>
          <p:cNvPr id="7" name="TextBox 6">
            <a:extLst>
              <a:ext uri="{FF2B5EF4-FFF2-40B4-BE49-F238E27FC236}">
                <a16:creationId xmlns:a16="http://schemas.microsoft.com/office/drawing/2014/main" id="{392247B8-0001-ECEE-F300-9E662D4E5FAA}"/>
              </a:ext>
            </a:extLst>
          </p:cNvPr>
          <p:cNvSpPr txBox="1"/>
          <p:nvPr/>
        </p:nvSpPr>
        <p:spPr>
          <a:xfrm>
            <a:off x="181948" y="193224"/>
            <a:ext cx="4954554" cy="369332"/>
          </a:xfrm>
          <a:prstGeom prst="rect">
            <a:avLst/>
          </a:prstGeom>
          <a:noFill/>
        </p:spPr>
        <p:txBody>
          <a:bodyPr wrap="square">
            <a:spAutoFit/>
          </a:bodyPr>
          <a:lstStyle/>
          <a:p>
            <a:r>
              <a:rPr lang="en-US" altLang="zh-CN" dirty="0"/>
              <a:t>Webpage sample</a:t>
            </a:r>
            <a:endParaRPr lang="en-SG" dirty="0"/>
          </a:p>
        </p:txBody>
      </p:sp>
    </p:spTree>
    <p:extLst>
      <p:ext uri="{BB962C8B-B14F-4D97-AF65-F5344CB8AC3E}">
        <p14:creationId xmlns:p14="http://schemas.microsoft.com/office/powerpoint/2010/main" val="2286205062"/>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2247B8-0001-ECEE-F300-9E662D4E5FAA}"/>
              </a:ext>
            </a:extLst>
          </p:cNvPr>
          <p:cNvSpPr txBox="1"/>
          <p:nvPr/>
        </p:nvSpPr>
        <p:spPr>
          <a:xfrm>
            <a:off x="181948" y="193224"/>
            <a:ext cx="4954554" cy="369332"/>
          </a:xfrm>
          <a:prstGeom prst="rect">
            <a:avLst/>
          </a:prstGeom>
          <a:noFill/>
        </p:spPr>
        <p:txBody>
          <a:bodyPr wrap="square">
            <a:spAutoFit/>
          </a:bodyPr>
          <a:lstStyle/>
          <a:p>
            <a:r>
              <a:rPr lang="en-US" altLang="zh-CN" dirty="0"/>
              <a:t>Webpage sample</a:t>
            </a:r>
            <a:endParaRPr lang="en-SG" dirty="0"/>
          </a:p>
        </p:txBody>
      </p:sp>
      <p:pic>
        <p:nvPicPr>
          <p:cNvPr id="3" name="Picture 2">
            <a:extLst>
              <a:ext uri="{FF2B5EF4-FFF2-40B4-BE49-F238E27FC236}">
                <a16:creationId xmlns:a16="http://schemas.microsoft.com/office/drawing/2014/main" id="{DF756B7B-C33F-3689-28AB-AAE5BFF67211}"/>
              </a:ext>
            </a:extLst>
          </p:cNvPr>
          <p:cNvPicPr>
            <a:picLocks noChangeAspect="1"/>
          </p:cNvPicPr>
          <p:nvPr/>
        </p:nvPicPr>
        <p:blipFill>
          <a:blip r:embed="rId2"/>
          <a:stretch>
            <a:fillRect/>
          </a:stretch>
        </p:blipFill>
        <p:spPr>
          <a:xfrm>
            <a:off x="1483566" y="874742"/>
            <a:ext cx="8058539" cy="5465851"/>
          </a:xfrm>
          <a:prstGeom prst="rect">
            <a:avLst/>
          </a:prstGeom>
        </p:spPr>
      </p:pic>
    </p:spTree>
    <p:extLst>
      <p:ext uri="{BB962C8B-B14F-4D97-AF65-F5344CB8AC3E}">
        <p14:creationId xmlns:p14="http://schemas.microsoft.com/office/powerpoint/2010/main" val="3426339556"/>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455C80B1-32A4-4285-B3B7-66371645C4F7}"/>
              </a:ext>
            </a:extLst>
          </p:cNvPr>
          <p:cNvGraphicFramePr>
            <a:graphicFrameLocks noGrp="1"/>
          </p:cNvGraphicFramePr>
          <p:nvPr>
            <p:extLst>
              <p:ext uri="{D42A27DB-BD31-4B8C-83A1-F6EECF244321}">
                <p14:modId xmlns:p14="http://schemas.microsoft.com/office/powerpoint/2010/main" val="1258376430"/>
              </p:ext>
            </p:extLst>
          </p:nvPr>
        </p:nvGraphicFramePr>
        <p:xfrm>
          <a:off x="1985654" y="4805659"/>
          <a:ext cx="5973453" cy="1524000"/>
        </p:xfrm>
        <a:graphic>
          <a:graphicData uri="http://schemas.openxmlformats.org/drawingml/2006/table">
            <a:tbl>
              <a:tblPr firstRow="1" bandRow="1">
                <a:tableStyleId>{5940675A-B579-460E-94D1-54222C63F5DA}</a:tableStyleId>
              </a:tblPr>
              <a:tblGrid>
                <a:gridCol w="1368000">
                  <a:extLst>
                    <a:ext uri="{9D8B030D-6E8A-4147-A177-3AD203B41FA5}">
                      <a16:colId xmlns:a16="http://schemas.microsoft.com/office/drawing/2014/main" val="808203889"/>
                    </a:ext>
                  </a:extLst>
                </a:gridCol>
                <a:gridCol w="2233797">
                  <a:extLst>
                    <a:ext uri="{9D8B030D-6E8A-4147-A177-3AD203B41FA5}">
                      <a16:colId xmlns:a16="http://schemas.microsoft.com/office/drawing/2014/main" val="3983293052"/>
                    </a:ext>
                  </a:extLst>
                </a:gridCol>
                <a:gridCol w="2371656">
                  <a:extLst>
                    <a:ext uri="{9D8B030D-6E8A-4147-A177-3AD203B41FA5}">
                      <a16:colId xmlns:a16="http://schemas.microsoft.com/office/drawing/2014/main" val="4208801477"/>
                    </a:ext>
                  </a:extLst>
                </a:gridCol>
              </a:tblGrid>
              <a:tr h="21899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tc hMerge="1">
                  <a:txBody>
                    <a:bodyPr/>
                    <a:lstStyle/>
                    <a:p>
                      <a:pPr algn="ctr"/>
                      <a:endParaRPr lang="en-GB" sz="1400" b="1" dirty="0"/>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a:t>
                      </a:r>
                    </a:p>
                  </a:txBody>
                  <a:tcPr/>
                </a:tc>
                <a:tc>
                  <a:txBody>
                    <a:bodyPr/>
                    <a:lstStyle/>
                    <a:p>
                      <a:pPr algn="ctr"/>
                      <a:r>
                        <a:rPr lang="zh-CN" altLang="en-US" sz="1400" b="1" dirty="0">
                          <a:latin typeface="STFangsong" panose="02010600040101010101" pitchFamily="2" charset="-122"/>
                          <a:ea typeface="STFangsong" panose="02010600040101010101" pitchFamily="2" charset="-122"/>
                        </a:rPr>
                        <a:t>兀兰 </a:t>
                      </a:r>
                      <a:r>
                        <a:rPr lang="en-GB" altLang="zh-CN" sz="1400" b="1" dirty="0"/>
                        <a:t>Woodlands</a:t>
                      </a:r>
                      <a:endParaRPr lang="en-GB" sz="1400" b="1" dirty="0"/>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759877871"/>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algn="ctr"/>
                      <a:r>
                        <a:rPr lang="zh-CN" altLang="en-US" sz="1400" dirty="0"/>
                        <a:t>二</a:t>
                      </a:r>
                      <a:r>
                        <a:rPr lang="en-US" altLang="zh-CN" sz="1400" dirty="0"/>
                        <a:t>Tue</a:t>
                      </a:r>
                      <a:endParaRPr lang="en-GB" sz="1400" dirty="0"/>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nchor="ct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400" dirty="0"/>
                        <a:t>三</a:t>
                      </a:r>
                      <a:r>
                        <a:rPr lang="en-GB" sz="1400" dirty="0"/>
                        <a:t>Wed, </a:t>
                      </a:r>
                      <a:r>
                        <a:rPr lang="zh-CN" altLang="en-US" sz="1400" dirty="0"/>
                        <a:t>四</a:t>
                      </a:r>
                      <a:r>
                        <a:rPr lang="en-GB" sz="1400" dirty="0"/>
                        <a:t>Thu</a:t>
                      </a:r>
                      <a:r>
                        <a:rPr lang="en-GB" sz="1400" dirty="0">
                          <a:solidFill>
                            <a:srgbClr val="FF0000"/>
                          </a:solidFill>
                        </a:rPr>
                        <a:t>*</a:t>
                      </a:r>
                      <a:r>
                        <a:rPr lang="en-GB" sz="14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五</a:t>
                      </a:r>
                      <a:r>
                        <a:rPr lang="en-GB" sz="1400" dirty="0"/>
                        <a:t>Fri</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36189972"/>
                  </a:ext>
                </a:extLst>
              </a:tr>
            </a:tbl>
          </a:graphicData>
        </a:graphic>
      </p:graphicFrame>
      <p:sp>
        <p:nvSpPr>
          <p:cNvPr id="2" name="Title 1">
            <a:extLst>
              <a:ext uri="{FF2B5EF4-FFF2-40B4-BE49-F238E27FC236}">
                <a16:creationId xmlns:a16="http://schemas.microsoft.com/office/drawing/2014/main" id="{65631969-02CE-4CC9-8F1D-4E593E880B42}"/>
              </a:ext>
            </a:extLst>
          </p:cNvPr>
          <p:cNvSpPr>
            <a:spLocks noGrp="1"/>
          </p:cNvSpPr>
          <p:nvPr>
            <p:ph type="ctrTitle"/>
          </p:nvPr>
        </p:nvSpPr>
        <p:spPr>
          <a:xfrm>
            <a:off x="742950" y="101055"/>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中医心血管病门诊</a:t>
            </a:r>
          </a:p>
        </p:txBody>
      </p:sp>
      <p:sp>
        <p:nvSpPr>
          <p:cNvPr id="23" name="TextBox 22">
            <a:extLst>
              <a:ext uri="{FF2B5EF4-FFF2-40B4-BE49-F238E27FC236}">
                <a16:creationId xmlns:a16="http://schemas.microsoft.com/office/drawing/2014/main" id="{C7330CD1-1B44-413E-9835-6959C55E31BE}"/>
              </a:ext>
            </a:extLst>
          </p:cNvPr>
          <p:cNvSpPr txBox="1"/>
          <p:nvPr/>
        </p:nvSpPr>
        <p:spPr>
          <a:xfrm>
            <a:off x="-399661" y="756958"/>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Cardiology Clinic</a:t>
            </a:r>
          </a:p>
        </p:txBody>
      </p:sp>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pic>
        <p:nvPicPr>
          <p:cNvPr id="8" name="Graphic 7" descr="Heart organ">
            <a:extLst>
              <a:ext uri="{FF2B5EF4-FFF2-40B4-BE49-F238E27FC236}">
                <a16:creationId xmlns:a16="http://schemas.microsoft.com/office/drawing/2014/main" id="{8CAC1DD0-3FBB-44D3-9710-F5FF05C247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4554" y="167837"/>
            <a:ext cx="914400" cy="914400"/>
          </a:xfrm>
          <a:prstGeom prst="rect">
            <a:avLst/>
          </a:prstGeom>
        </p:spPr>
      </p:pic>
      <p:sp>
        <p:nvSpPr>
          <p:cNvPr id="32" name="Rectangle 5">
            <a:extLst>
              <a:ext uri="{FF2B5EF4-FFF2-40B4-BE49-F238E27FC236}">
                <a16:creationId xmlns:a16="http://schemas.microsoft.com/office/drawing/2014/main" id="{FC583302-7BF4-40E3-8717-2F5E3D43712E}"/>
              </a:ext>
            </a:extLst>
          </p:cNvPr>
          <p:cNvSpPr>
            <a:spLocks noChangeArrowheads="1"/>
          </p:cNvSpPr>
          <p:nvPr/>
        </p:nvSpPr>
        <p:spPr bwMode="auto">
          <a:xfrm>
            <a:off x="993887" y="6318310"/>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pSp>
        <p:nvGrpSpPr>
          <p:cNvPr id="12" name="Group 11">
            <a:extLst>
              <a:ext uri="{FF2B5EF4-FFF2-40B4-BE49-F238E27FC236}">
                <a16:creationId xmlns:a16="http://schemas.microsoft.com/office/drawing/2014/main" id="{6E82AFEC-2AB0-2169-1987-1BD6B7E7A5B8}"/>
              </a:ext>
            </a:extLst>
          </p:cNvPr>
          <p:cNvGrpSpPr/>
          <p:nvPr/>
        </p:nvGrpSpPr>
        <p:grpSpPr>
          <a:xfrm>
            <a:off x="42241" y="4787062"/>
            <a:ext cx="9863759" cy="1508643"/>
            <a:chOff x="42241" y="4917696"/>
            <a:chExt cx="9863759" cy="1508643"/>
          </a:xfrm>
        </p:grpSpPr>
        <p:grpSp>
          <p:nvGrpSpPr>
            <p:cNvPr id="24" name="Group 23">
              <a:extLst>
                <a:ext uri="{FF2B5EF4-FFF2-40B4-BE49-F238E27FC236}">
                  <a16:creationId xmlns:a16="http://schemas.microsoft.com/office/drawing/2014/main" id="{124AB988-61E0-4CFB-A744-9D70AFBA89C4}"/>
                </a:ext>
              </a:extLst>
            </p:cNvPr>
            <p:cNvGrpSpPr/>
            <p:nvPr/>
          </p:nvGrpSpPr>
          <p:grpSpPr>
            <a:xfrm>
              <a:off x="8595961" y="4917696"/>
              <a:ext cx="1310039" cy="1494924"/>
              <a:chOff x="-43428" y="5328650"/>
              <a:chExt cx="1310039" cy="1494924"/>
            </a:xfrm>
          </p:grpSpPr>
          <p:pic>
            <p:nvPicPr>
              <p:cNvPr id="26" name="Picture 25" descr="A close up of a logo&#10;&#10;Description automatically generated">
                <a:extLst>
                  <a:ext uri="{FF2B5EF4-FFF2-40B4-BE49-F238E27FC236}">
                    <a16:creationId xmlns:a16="http://schemas.microsoft.com/office/drawing/2014/main" id="{3D935BE9-F419-4C45-A71D-AE48E1315A32}"/>
                  </a:ext>
                </a:extLst>
              </p:cNvPr>
              <p:cNvPicPr/>
              <p:nvPr/>
            </p:nvPicPr>
            <p:blipFill rotWithShape="1">
              <a:blip r:embed="rId6">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27" name="TextBox 26">
                <a:extLst>
                  <a:ext uri="{FF2B5EF4-FFF2-40B4-BE49-F238E27FC236}">
                    <a16:creationId xmlns:a16="http://schemas.microsoft.com/office/drawing/2014/main" id="{45BCD032-97DA-4739-9F41-2E805AD924C0}"/>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28" name="Rectangle 27">
                <a:extLst>
                  <a:ext uri="{FF2B5EF4-FFF2-40B4-BE49-F238E27FC236}">
                    <a16:creationId xmlns:a16="http://schemas.microsoft.com/office/drawing/2014/main" id="{87045413-D534-4FE0-800A-D794E6A08F71}"/>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EB5E6DCD-2B16-195E-8959-A15094392058}"/>
                </a:ext>
              </a:extLst>
            </p:cNvPr>
            <p:cNvGrpSpPr/>
            <p:nvPr/>
          </p:nvGrpSpPr>
          <p:grpSpPr>
            <a:xfrm>
              <a:off x="42241" y="4931415"/>
              <a:ext cx="1310039" cy="1494924"/>
              <a:chOff x="42241" y="4931415"/>
              <a:chExt cx="1310039" cy="1494924"/>
            </a:xfrm>
          </p:grpSpPr>
          <p:grpSp>
            <p:nvGrpSpPr>
              <p:cNvPr id="11" name="Group 10">
                <a:extLst>
                  <a:ext uri="{FF2B5EF4-FFF2-40B4-BE49-F238E27FC236}">
                    <a16:creationId xmlns:a16="http://schemas.microsoft.com/office/drawing/2014/main" id="{FD54572B-B02C-210A-FE6C-5345CC000E11}"/>
                  </a:ext>
                </a:extLst>
              </p:cNvPr>
              <p:cNvGrpSpPr/>
              <p:nvPr/>
            </p:nvGrpSpPr>
            <p:grpSpPr>
              <a:xfrm>
                <a:off x="42241" y="4931415"/>
                <a:ext cx="1310039" cy="1494924"/>
                <a:chOff x="-31548" y="5328650"/>
                <a:chExt cx="1310039" cy="1494924"/>
              </a:xfrm>
            </p:grpSpPr>
            <p:sp>
              <p:nvSpPr>
                <p:cNvPr id="13" name="TextBox 12">
                  <a:extLst>
                    <a:ext uri="{FF2B5EF4-FFF2-40B4-BE49-F238E27FC236}">
                      <a16:creationId xmlns:a16="http://schemas.microsoft.com/office/drawing/2014/main" id="{B04FA58B-3624-404A-B88F-3E6DDC80507F}"/>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14" name="Rectangle 13">
                  <a:extLst>
                    <a:ext uri="{FF2B5EF4-FFF2-40B4-BE49-F238E27FC236}">
                      <a16:creationId xmlns:a16="http://schemas.microsoft.com/office/drawing/2014/main" id="{BC0E2FF7-C9DF-62BE-9B7E-0D22D2984420}"/>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a:extLst>
                  <a:ext uri="{FF2B5EF4-FFF2-40B4-BE49-F238E27FC236}">
                    <a16:creationId xmlns:a16="http://schemas.microsoft.com/office/drawing/2014/main" id="{148D7798-BEFF-8759-6B1A-3BC6796CB3D8}"/>
                  </a:ext>
                </a:extLst>
              </p:cNvPr>
              <p:cNvPicPr>
                <a:picLocks noChangeAspect="1"/>
              </p:cNvPicPr>
              <p:nvPr/>
            </p:nvPicPr>
            <p:blipFill>
              <a:blip r:embed="rId7"/>
              <a:stretch>
                <a:fillRect/>
              </a:stretch>
            </p:blipFill>
            <p:spPr>
              <a:xfrm>
                <a:off x="224132" y="4996820"/>
                <a:ext cx="934684" cy="915897"/>
              </a:xfrm>
              <a:prstGeom prst="rect">
                <a:avLst/>
              </a:prstGeom>
            </p:spPr>
          </p:pic>
        </p:grpSp>
      </p:grpSp>
      <p:graphicFrame>
        <p:nvGraphicFramePr>
          <p:cNvPr id="10" name="Table 5">
            <a:extLst>
              <a:ext uri="{FF2B5EF4-FFF2-40B4-BE49-F238E27FC236}">
                <a16:creationId xmlns:a16="http://schemas.microsoft.com/office/drawing/2014/main" id="{A6A47064-E73C-AB16-A21C-E0A621EDD258}"/>
              </a:ext>
            </a:extLst>
          </p:cNvPr>
          <p:cNvGraphicFramePr>
            <a:graphicFrameLocks noGrp="1"/>
          </p:cNvGraphicFramePr>
          <p:nvPr>
            <p:extLst>
              <p:ext uri="{D42A27DB-BD31-4B8C-83A1-F6EECF244321}">
                <p14:modId xmlns:p14="http://schemas.microsoft.com/office/powerpoint/2010/main" val="962566344"/>
              </p:ext>
            </p:extLst>
          </p:nvPr>
        </p:nvGraphicFramePr>
        <p:xfrm>
          <a:off x="-11140" y="1463036"/>
          <a:ext cx="9928280" cy="308991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0">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9999"/>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449023194"/>
                  </a:ext>
                </a:extLst>
              </a:tr>
              <a:tr h="35332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882292">
                <a:tc>
                  <a:txBody>
                    <a:bodyPr/>
                    <a:lstStyle/>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心血管疾病</a:t>
                      </a:r>
                      <a:r>
                        <a:rPr lang="en-US" altLang="zh-CN" sz="2200" b="0" dirty="0">
                          <a:latin typeface="STFangsong" panose="02010600040101010101" pitchFamily="2" charset="-122"/>
                          <a:ea typeface="STFangsong" panose="02010600040101010101" pitchFamily="2" charset="-122"/>
                        </a:rPr>
                        <a:t>(</a:t>
                      </a:r>
                      <a:r>
                        <a:rPr lang="zh-CN" altLang="en-US" sz="2200" b="0" dirty="0">
                          <a:latin typeface="STFangsong" panose="02010600040101010101" pitchFamily="2" charset="-122"/>
                          <a:ea typeface="STFangsong" panose="02010600040101010101" pitchFamily="2" charset="-122"/>
                        </a:rPr>
                        <a:t>心悸怔忡、胸痹心痛</a:t>
                      </a:r>
                      <a:r>
                        <a:rPr lang="en-US" altLang="zh-CN" sz="2200" b="0" dirty="0">
                          <a:latin typeface="STFangsong" panose="02010600040101010101" pitchFamily="2" charset="-122"/>
                          <a:ea typeface="STFangsong" panose="02010600040101010101" pitchFamily="2" charset="-122"/>
                        </a:rPr>
                        <a:t>/</a:t>
                      </a:r>
                      <a:r>
                        <a:rPr lang="zh-CN" altLang="en-US" sz="2200" b="0" dirty="0">
                          <a:latin typeface="STFangsong" panose="02010600040101010101" pitchFamily="2" charset="-122"/>
                          <a:ea typeface="STFangsong" panose="02010600040101010101" pitchFamily="2" charset="-122"/>
                        </a:rPr>
                        <a:t>心绞痛、冠心病</a:t>
                      </a:r>
                      <a:r>
                        <a:rPr lang="en-US" altLang="zh-CN" sz="2200" b="0" dirty="0">
                          <a:latin typeface="STFangsong" panose="02010600040101010101" pitchFamily="2" charset="-122"/>
                          <a:ea typeface="STFangsong" panose="02010600040101010101" pitchFamily="2" charset="-122"/>
                        </a:rPr>
                        <a:t>/</a:t>
                      </a:r>
                      <a:r>
                        <a:rPr lang="zh-CN" altLang="en-US" sz="2200" b="0" dirty="0">
                          <a:latin typeface="STFangsong" panose="02010600040101010101" pitchFamily="2" charset="-122"/>
                          <a:ea typeface="STFangsong" panose="02010600040101010101" pitchFamily="2" charset="-122"/>
                        </a:rPr>
                        <a:t>动脉粥样硬化、心律失常、心瓣膜疾病、心力衰竭、肺心病、风湿性心脏病、先天性心脏病、血脂异常、高血压、周围血管疾病等</a:t>
                      </a:r>
                      <a:r>
                        <a:rPr lang="en-US" altLang="zh-CN" sz="2200" b="0" dirty="0">
                          <a:latin typeface="STFangsong" panose="02010600040101010101" pitchFamily="2" charset="-122"/>
                          <a:ea typeface="STFangsong" panose="02010600040101010101" pitchFamily="2" charset="-122"/>
                        </a:rPr>
                        <a:t>)</a:t>
                      </a:r>
                      <a:endParaRPr lang="en-US" altLang="zh-CN" sz="900" b="0" dirty="0">
                        <a:latin typeface="STFangsong" panose="02010600040101010101" pitchFamily="2" charset="-122"/>
                        <a:ea typeface="STFangsong" panose="02010600040101010101" pitchFamily="2" charset="-122"/>
                      </a:endParaRP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心系疾病</a:t>
                      </a:r>
                      <a:r>
                        <a:rPr lang="en-US" altLang="zh-CN" sz="2200" b="0" dirty="0">
                          <a:latin typeface="STFangsong" panose="02010600040101010101" pitchFamily="2" charset="-122"/>
                          <a:ea typeface="STFangsong" panose="02010600040101010101" pitchFamily="2" charset="-122"/>
                        </a:rPr>
                        <a:t>(</a:t>
                      </a:r>
                      <a:r>
                        <a:rPr lang="zh-CN" altLang="en-US" sz="2200" b="0" dirty="0">
                          <a:latin typeface="STFangsong" panose="02010600040101010101" pitchFamily="2" charset="-122"/>
                          <a:ea typeface="STFangsong" panose="02010600040101010101" pitchFamily="2" charset="-122"/>
                        </a:rPr>
                        <a:t>头晕、失眠等</a:t>
                      </a:r>
                      <a:r>
                        <a:rPr lang="en-US" altLang="zh-CN" sz="2200" b="0" dirty="0">
                          <a:latin typeface="STFangsong" panose="02010600040101010101" pitchFamily="2" charset="-122"/>
                          <a:ea typeface="STFangsong" panose="02010600040101010101" pitchFamily="2" charset="-122"/>
                        </a:rPr>
                        <a:t>)</a:t>
                      </a:r>
                      <a:endParaRPr lang="zh-CN" altLang="en-US" sz="2200" b="0" dirty="0">
                        <a:latin typeface="STFangsong" panose="02010600040101010101" pitchFamily="2" charset="-122"/>
                        <a:ea typeface="STFangsong" panose="02010600040101010101" pitchFamily="2"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99"/>
                    </a:solidFill>
                  </a:tcPr>
                </a:tc>
                <a:tc>
                  <a:txBody>
                    <a:bodyPr/>
                    <a:lstStyle/>
                    <a:p>
                      <a:pPr marL="457200" indent="-457200">
                        <a:buFont typeface="Arial" panose="020B0604020202020204" pitchFamily="34" charset="0"/>
                        <a:buChar char="•"/>
                      </a:pPr>
                      <a:endParaRPr lang="en-SG" altLang="zh-CN" sz="1600" b="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42900" indent="-342900">
                        <a:buFont typeface="Arial" panose="020B0604020202020204" pitchFamily="34" charset="0"/>
                        <a:buChar char="•"/>
                      </a:pPr>
                      <a:r>
                        <a:rPr lang="en-US" altLang="zh-CN" sz="2000" b="0" dirty="0">
                          <a:latin typeface="Cambria Math" panose="02040503050406030204" pitchFamily="18" charset="0"/>
                          <a:ea typeface="方正北魏楷书简体" pitchFamily="65" charset="-122"/>
                        </a:rPr>
                        <a:t>Cardiovascular diseases </a:t>
                      </a:r>
                      <a:r>
                        <a:rPr lang="en-US" altLang="zh-CN" sz="1600" b="0" dirty="0">
                          <a:latin typeface="Cambria Math" panose="02040503050406030204" pitchFamily="18" charset="0"/>
                          <a:ea typeface="方正北魏楷书简体" pitchFamily="65" charset="-122"/>
                        </a:rPr>
                        <a:t>(Heart palpitation, Angina pectoris, Coronary heart disease/atherosclerosis, Arrhythmia, Valvular heart disease, Heart failure, Pulmonary heart disease, Rheumatic heart disease, Congenital heart disease, Dyslipidemia, Hypertension, Peripheral vascular disease,</a:t>
                      </a:r>
                      <a:r>
                        <a:rPr lang="en-SG" altLang="zh-CN" sz="1600" b="0" dirty="0">
                          <a:latin typeface="Cambria Math" panose="02040503050406030204" pitchFamily="18" charset="0"/>
                          <a:ea typeface="方正北魏楷书简体" pitchFamily="65" charset="-122"/>
                        </a:rPr>
                        <a:t> etc</a:t>
                      </a:r>
                      <a:r>
                        <a:rPr lang="en-US" altLang="zh-CN" sz="1600" b="0" dirty="0">
                          <a:latin typeface="Cambria Math" panose="02040503050406030204" pitchFamily="18" charset="0"/>
                          <a:ea typeface="方正北魏楷书简体" pitchFamily="65" charset="-122"/>
                        </a:rPr>
                        <a:t>)</a:t>
                      </a:r>
                    </a:p>
                    <a:p>
                      <a:pPr marL="457200" indent="-457200">
                        <a:buFont typeface="Arial" panose="020B0604020202020204" pitchFamily="34" charset="0"/>
                        <a:buChar char="•"/>
                      </a:pPr>
                      <a:endParaRPr lang="en-SG" altLang="zh-CN" sz="500" b="0" dirty="0">
                        <a:latin typeface="Cambria Math" panose="02040503050406030204" pitchFamily="18" charset="0"/>
                        <a:ea typeface="方正北魏楷书简体" pitchFamily="65" charset="-122"/>
                      </a:endParaRPr>
                    </a:p>
                    <a:p>
                      <a:pPr marL="457200" indent="-457200">
                        <a:buFont typeface="Arial" panose="020B0604020202020204" pitchFamily="34" charset="0"/>
                        <a:buChar char="•"/>
                      </a:pPr>
                      <a:r>
                        <a:rPr lang="en-SG" altLang="zh-CN" sz="2000" b="0" dirty="0">
                          <a:latin typeface="Cambria Math" panose="02040503050406030204" pitchFamily="18" charset="0"/>
                          <a:ea typeface="方正北魏楷书简体" pitchFamily="65" charset="-122"/>
                        </a:rPr>
                        <a:t>“Heart” related diseases </a:t>
                      </a:r>
                      <a:r>
                        <a:rPr lang="en-SG" altLang="zh-CN" sz="1600" b="0" dirty="0">
                          <a:latin typeface="Cambria Math" panose="02040503050406030204" pitchFamily="18" charset="0"/>
                          <a:ea typeface="方正北魏楷书简体" pitchFamily="65" charset="-122"/>
                        </a:rPr>
                        <a:t>(Vertigo, Insomnia,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1111048981"/>
                  </a:ext>
                </a:extLst>
              </a:tr>
            </a:tbl>
          </a:graphicData>
        </a:graphic>
      </p:graphicFrame>
    </p:spTree>
    <p:extLst>
      <p:ext uri="{BB962C8B-B14F-4D97-AF65-F5344CB8AC3E}">
        <p14:creationId xmlns:p14="http://schemas.microsoft.com/office/powerpoint/2010/main" val="4042317926"/>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5">
            <a:extLst>
              <a:ext uri="{FF2B5EF4-FFF2-40B4-BE49-F238E27FC236}">
                <a16:creationId xmlns:a16="http://schemas.microsoft.com/office/drawing/2014/main" id="{99B34C21-5474-96CC-ACFE-179C94E7D9AA}"/>
              </a:ext>
            </a:extLst>
          </p:cNvPr>
          <p:cNvGraphicFramePr>
            <a:graphicFrameLocks noGrp="1"/>
          </p:cNvGraphicFramePr>
          <p:nvPr>
            <p:extLst>
              <p:ext uri="{D42A27DB-BD31-4B8C-83A1-F6EECF244321}">
                <p14:modId xmlns:p14="http://schemas.microsoft.com/office/powerpoint/2010/main" val="1109272960"/>
              </p:ext>
            </p:extLst>
          </p:nvPr>
        </p:nvGraphicFramePr>
        <p:xfrm>
          <a:off x="0" y="1214040"/>
          <a:ext cx="9928280" cy="339471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2410544">
                <a:tc>
                  <a:txBody>
                    <a:bodyPr/>
                    <a:lstStyle/>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肿瘤手术放化疗前后调理</a:t>
                      </a: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减缓放化疗毒副反应</a:t>
                      </a:r>
                      <a:br>
                        <a:rPr lang="zh-CN" altLang="en-US" sz="2400" b="0" dirty="0">
                          <a:latin typeface="STFangsong" panose="02010600040101010101" pitchFamily="2" charset="-122"/>
                          <a:ea typeface="STFangsong" panose="02010600040101010101" pitchFamily="2" charset="-122"/>
                        </a:rPr>
                      </a:br>
                      <a:r>
                        <a:rPr lang="zh-CN" altLang="en-US" sz="2400" b="0" dirty="0">
                          <a:latin typeface="STFangsong" panose="02010600040101010101" pitchFamily="2" charset="-122"/>
                          <a:ea typeface="STFangsong" panose="02010600040101010101" pitchFamily="2" charset="-122"/>
                        </a:rPr>
                        <a:t>（消化机能障碍、腹胀、恶心呕吐、纳呆食少、便秘腹泻、口腔炎等）</a:t>
                      </a: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提升机体免疫功能，提高生活质量</a:t>
                      </a:r>
                      <a:r>
                        <a:rPr lang="zh-CN" altLang="en-US" sz="2200" b="0" dirty="0">
                          <a:latin typeface="STFangsong" panose="02010600040101010101" pitchFamily="2" charset="-122"/>
                          <a:ea typeface="STFangsong" panose="02010600040101010101" pitchFamily="2" charset="-122"/>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457200" indent="-457200">
                        <a:buFont typeface="Arial" panose="020B0604020202020204" pitchFamily="34" charset="0"/>
                        <a:buChar char="•"/>
                      </a:pPr>
                      <a:endParaRPr lang="en-SG" altLang="zh-CN" sz="1600" b="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SG" altLang="zh-CN" sz="2000" dirty="0">
                          <a:latin typeface="Cambria Math" panose="02040503050406030204" pitchFamily="18" charset="0"/>
                          <a:ea typeface="方正北魏楷书简体" pitchFamily="65" charset="-122"/>
                        </a:rPr>
                        <a:t>Conditioning before and after tumor surgery, radiotherapy and chemotherapy </a:t>
                      </a:r>
                    </a:p>
                    <a:p>
                      <a:pPr marL="285750" indent="-285750">
                        <a:buFont typeface="Arial" panose="020B0604020202020204" pitchFamily="34" charset="0"/>
                        <a:buChar char="•"/>
                      </a:pPr>
                      <a:r>
                        <a:rPr lang="en-SG" altLang="zh-CN" sz="2000" dirty="0">
                          <a:latin typeface="Cambria Math" panose="02040503050406030204" pitchFamily="18" charset="0"/>
                          <a:ea typeface="方正北魏楷书简体" pitchFamily="65" charset="-122"/>
                        </a:rPr>
                        <a:t>Reduce side effects of radiotherapy and chemotherapy </a:t>
                      </a:r>
                      <a:br>
                        <a:rPr lang="en-SG" altLang="zh-CN" sz="2000" dirty="0">
                          <a:latin typeface="Cambria Math" panose="02040503050406030204" pitchFamily="18" charset="0"/>
                          <a:ea typeface="方正北魏楷书简体" pitchFamily="65" charset="-122"/>
                        </a:rPr>
                      </a:br>
                      <a:r>
                        <a:rPr lang="en-SG" altLang="zh-CN" sz="1400" dirty="0">
                          <a:latin typeface="Cambria Math" panose="02040503050406030204" pitchFamily="18" charset="0"/>
                          <a:ea typeface="方正北魏楷书简体" pitchFamily="65" charset="-122"/>
                        </a:rPr>
                        <a:t>(E.g., Digestive dysfunction, Abdominal d</a:t>
                      </a:r>
                      <a:r>
                        <a:rPr lang="en-US" altLang="zh-CN" sz="1400" dirty="0">
                          <a:latin typeface="Cambria Math" panose="02040503050406030204" pitchFamily="18" charset="0"/>
                          <a:ea typeface="方正北魏楷书简体" pitchFamily="65" charset="-122"/>
                        </a:rPr>
                        <a:t>i</a:t>
                      </a:r>
                      <a:r>
                        <a:rPr lang="en-SG" altLang="zh-CN" sz="1400" dirty="0">
                          <a:latin typeface="Cambria Math" panose="02040503050406030204" pitchFamily="18" charset="0"/>
                          <a:ea typeface="方正北魏楷书简体" pitchFamily="65" charset="-122"/>
                        </a:rPr>
                        <a:t>stension, Nausea, Poor appetite, Constipation and Diarrhoea, Stomatitis etc) </a:t>
                      </a:r>
                    </a:p>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Enhance immune function, Improve quality of life</a:t>
                      </a:r>
                      <a:endParaRPr lang="en-SG" altLang="en-US" sz="1800" dirty="0">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11048981"/>
                  </a:ext>
                </a:extLst>
              </a:tr>
            </a:tbl>
          </a:graphicData>
        </a:graphic>
      </p:graphicFrame>
      <p:sp>
        <p:nvSpPr>
          <p:cNvPr id="2" name="Title 1">
            <a:extLst>
              <a:ext uri="{FF2B5EF4-FFF2-40B4-BE49-F238E27FC236}">
                <a16:creationId xmlns:a16="http://schemas.microsoft.com/office/drawing/2014/main" id="{65631969-02CE-4CC9-8F1D-4E593E880B42}"/>
              </a:ext>
            </a:extLst>
          </p:cNvPr>
          <p:cNvSpPr>
            <a:spLocks noGrp="1"/>
          </p:cNvSpPr>
          <p:nvPr>
            <p:ph type="ctrTitle"/>
          </p:nvPr>
        </p:nvSpPr>
        <p:spPr>
          <a:xfrm>
            <a:off x="742950" y="26407"/>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中医肿瘤门诊</a:t>
            </a:r>
            <a:endParaRPr lang="en-GB" sz="5400" dirty="0">
              <a:latin typeface="STFangsong" panose="02010600040101010101" pitchFamily="2" charset="-122"/>
              <a:ea typeface="STFangsong" panose="02010600040101010101" pitchFamily="2" charset="-122"/>
            </a:endParaRPr>
          </a:p>
        </p:txBody>
      </p:sp>
      <p:sp>
        <p:nvSpPr>
          <p:cNvPr id="23" name="TextBox 22">
            <a:extLst>
              <a:ext uri="{FF2B5EF4-FFF2-40B4-BE49-F238E27FC236}">
                <a16:creationId xmlns:a16="http://schemas.microsoft.com/office/drawing/2014/main" id="{C7330CD1-1B44-413E-9835-6959C55E31BE}"/>
              </a:ext>
            </a:extLst>
          </p:cNvPr>
          <p:cNvSpPr txBox="1"/>
          <p:nvPr/>
        </p:nvSpPr>
        <p:spPr>
          <a:xfrm>
            <a:off x="2479107" y="681995"/>
            <a:ext cx="4953000" cy="584775"/>
          </a:xfrm>
          <a:prstGeom prst="rect">
            <a:avLst/>
          </a:prstGeom>
          <a:noFill/>
        </p:spPr>
        <p:txBody>
          <a:bodyPr wrap="square">
            <a:spAutoFit/>
          </a:bodyPr>
          <a:lstStyle/>
          <a:p>
            <a:pPr algn="ctr">
              <a:defRPr/>
            </a:pPr>
            <a:r>
              <a:rPr lang="en-SG" altLang="zh-CN" sz="3200" b="1" dirty="0">
                <a:latin typeface="Microsoft JhengHei" panose="020B0604030504040204" pitchFamily="34" charset="-120"/>
                <a:ea typeface="+mj-ea"/>
              </a:rPr>
              <a:t>TCM Oncology </a:t>
            </a:r>
            <a:r>
              <a:rPr lang="en-US" altLang="zh-CN" sz="3200" b="1" dirty="0">
                <a:latin typeface="Microsoft JhengHei" panose="020B0604030504040204" pitchFamily="34" charset="-120"/>
                <a:ea typeface="+mj-ea"/>
              </a:rPr>
              <a:t>Clinic</a:t>
            </a:r>
            <a:endParaRPr lang="zh-CN" altLang="en-US" sz="3200" b="1" dirty="0">
              <a:latin typeface="Microsoft JhengHei" panose="020B0604030504040204" pitchFamily="34" charset="-120"/>
              <a:ea typeface="+mj-ea"/>
            </a:endParaRPr>
          </a:p>
        </p:txBody>
      </p:sp>
      <p:pic>
        <p:nvPicPr>
          <p:cNvPr id="27" name="Picture 2" descr="Image result for tumor icon">
            <a:extLst>
              <a:ext uri="{FF2B5EF4-FFF2-40B4-BE49-F238E27FC236}">
                <a16:creationId xmlns:a16="http://schemas.microsoft.com/office/drawing/2014/main" id="{E1ABC656-A35D-4F52-899E-29D4509DE7B0}"/>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750106">
            <a:off x="1520724" y="99946"/>
            <a:ext cx="1085939" cy="1085940"/>
          </a:xfrm>
          <a:prstGeom prst="rect">
            <a:avLst/>
          </a:prstGeom>
          <a:noFill/>
        </p:spPr>
      </p:pic>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926" y="32419"/>
            <a:ext cx="854988" cy="831033"/>
          </a:xfrm>
          <a:prstGeom prst="rect">
            <a:avLst/>
          </a:prstGeom>
        </p:spPr>
      </p:pic>
      <p:sp>
        <p:nvSpPr>
          <p:cNvPr id="24" name="Rectangle 5">
            <a:extLst>
              <a:ext uri="{FF2B5EF4-FFF2-40B4-BE49-F238E27FC236}">
                <a16:creationId xmlns:a16="http://schemas.microsoft.com/office/drawing/2014/main" id="{CE163A5D-B80B-4D11-AAFD-6CCE24D97489}"/>
              </a:ext>
            </a:extLst>
          </p:cNvPr>
          <p:cNvSpPr>
            <a:spLocks noChangeArrowheads="1"/>
          </p:cNvSpPr>
          <p:nvPr/>
        </p:nvSpPr>
        <p:spPr bwMode="auto">
          <a:xfrm>
            <a:off x="952803" y="6385892"/>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5" name="Table 5">
            <a:extLst>
              <a:ext uri="{FF2B5EF4-FFF2-40B4-BE49-F238E27FC236}">
                <a16:creationId xmlns:a16="http://schemas.microsoft.com/office/drawing/2014/main" id="{AA61938A-12B4-F4C6-0372-C8381D00F1EC}"/>
              </a:ext>
            </a:extLst>
          </p:cNvPr>
          <p:cNvGraphicFramePr>
            <a:graphicFrameLocks noGrp="1"/>
          </p:cNvGraphicFramePr>
          <p:nvPr>
            <p:extLst>
              <p:ext uri="{D42A27DB-BD31-4B8C-83A1-F6EECF244321}">
                <p14:modId xmlns:p14="http://schemas.microsoft.com/office/powerpoint/2010/main" val="3205524515"/>
              </p:ext>
            </p:extLst>
          </p:nvPr>
        </p:nvGraphicFramePr>
        <p:xfrm>
          <a:off x="1161442" y="4596197"/>
          <a:ext cx="7566795" cy="1797985"/>
        </p:xfrm>
        <a:graphic>
          <a:graphicData uri="http://schemas.openxmlformats.org/drawingml/2006/table">
            <a:tbl>
              <a:tblPr firstRow="1" bandRow="1">
                <a:tableStyleId>{5940675A-B579-460E-94D1-54222C63F5DA}</a:tableStyleId>
              </a:tblPr>
              <a:tblGrid>
                <a:gridCol w="897366">
                  <a:extLst>
                    <a:ext uri="{9D8B030D-6E8A-4147-A177-3AD203B41FA5}">
                      <a16:colId xmlns:a16="http://schemas.microsoft.com/office/drawing/2014/main" val="808203889"/>
                    </a:ext>
                  </a:extLst>
                </a:gridCol>
                <a:gridCol w="1981757">
                  <a:extLst>
                    <a:ext uri="{9D8B030D-6E8A-4147-A177-3AD203B41FA5}">
                      <a16:colId xmlns:a16="http://schemas.microsoft.com/office/drawing/2014/main" val="3983293052"/>
                    </a:ext>
                  </a:extLst>
                </a:gridCol>
                <a:gridCol w="1987702">
                  <a:extLst>
                    <a:ext uri="{9D8B030D-6E8A-4147-A177-3AD203B41FA5}">
                      <a16:colId xmlns:a16="http://schemas.microsoft.com/office/drawing/2014/main" val="4056210489"/>
                    </a:ext>
                  </a:extLst>
                </a:gridCol>
                <a:gridCol w="1253066">
                  <a:extLst>
                    <a:ext uri="{9D8B030D-6E8A-4147-A177-3AD203B41FA5}">
                      <a16:colId xmlns:a16="http://schemas.microsoft.com/office/drawing/2014/main" val="1010784002"/>
                    </a:ext>
                  </a:extLst>
                </a:gridCol>
                <a:gridCol w="1446904">
                  <a:extLst>
                    <a:ext uri="{9D8B030D-6E8A-4147-A177-3AD203B41FA5}">
                      <a16:colId xmlns:a16="http://schemas.microsoft.com/office/drawing/2014/main" val="4208801477"/>
                    </a:ext>
                  </a:extLst>
                </a:gridCol>
              </a:tblGrid>
              <a:tr h="30052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p>
                  </a:txBody>
                  <a:tcPr/>
                </a:tc>
                <a:tc hMerge="1">
                  <a:txBody>
                    <a:bodyPr/>
                    <a:lstStyle/>
                    <a:p>
                      <a:pPr algn="ctr"/>
                      <a:endParaRPr lang="en-GB" sz="1400" b="1" dirty="0"/>
                    </a:p>
                  </a:txBody>
                  <a:tcPr/>
                </a:tc>
                <a:tc hMerge="1">
                  <a:txBody>
                    <a:bodyPr/>
                    <a:lstStyle/>
                    <a:p>
                      <a:pPr algn="ctr"/>
                      <a:endParaRPr lang="en-GB" sz="1400" b="1" dirty="0"/>
                    </a:p>
                  </a:txBody>
                  <a:tcPr/>
                </a:tc>
                <a:tc hMerge="1">
                  <a:txBody>
                    <a:bodyPr/>
                    <a:lstStyle/>
                    <a:p>
                      <a:pPr algn="ctr"/>
                      <a:endParaRPr lang="en-GB" sz="1400" b="1" dirty="0"/>
                    </a:p>
                  </a:txBody>
                  <a:tcPr/>
                </a:tc>
                <a:extLst>
                  <a:ext uri="{0D108BD9-81ED-4DB2-BD59-A6C34878D82A}">
                    <a16:rowId xmlns:a16="http://schemas.microsoft.com/office/drawing/2014/main" val="1863442913"/>
                  </a:ext>
                </a:extLst>
              </a:tr>
              <a:tr h="270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latin typeface="STFangsong" panose="02010600040101010101" pitchFamily="2" charset="-122"/>
                          <a:ea typeface="STFangsong" panose="02010600040101010101" pitchFamily="2" charset="-122"/>
                        </a:rPr>
                        <a:t>大巴窑 </a:t>
                      </a:r>
                      <a:r>
                        <a:rPr lang="en-GB" altLang="zh-CN" sz="1200" b="1" dirty="0"/>
                        <a:t>Toa Payoh  </a:t>
                      </a:r>
                      <a:endParaRPr lang="en-GB" sz="1200" b="1" dirty="0"/>
                    </a:p>
                  </a:txBody>
                  <a:tcPr/>
                </a:tc>
                <a:tc>
                  <a:txBody>
                    <a:bodyPr/>
                    <a:lstStyle/>
                    <a:p>
                      <a:pPr algn="ctr"/>
                      <a:r>
                        <a:rPr lang="zh-TW" altLang="en-US" sz="1200" b="1" kern="1200" dirty="0">
                          <a:solidFill>
                            <a:schemeClr val="tx1"/>
                          </a:solidFill>
                          <a:latin typeface="STFangsong" panose="02010600040101010101" pitchFamily="2" charset="-122"/>
                          <a:ea typeface="STFangsong" panose="02010600040101010101" pitchFamily="2" charset="-122"/>
                          <a:cs typeface="+mn-cs"/>
                        </a:rPr>
                        <a:t>诺维娜</a:t>
                      </a:r>
                      <a:r>
                        <a:rPr lang="zh-TW" altLang="en-US" sz="1200" b="1" dirty="0"/>
                        <a:t> </a:t>
                      </a:r>
                      <a:r>
                        <a:rPr lang="en-GB" sz="1200" b="1" dirty="0"/>
                        <a:t>VIVA</a:t>
                      </a:r>
                    </a:p>
                  </a:txBody>
                  <a:tcPr/>
                </a:tc>
                <a:tc>
                  <a:txBody>
                    <a:bodyPr/>
                    <a:lstStyle/>
                    <a:p>
                      <a:pPr algn="ctr"/>
                      <a:r>
                        <a:rPr lang="zh-CN" altLang="en-US" sz="1200" b="1" dirty="0">
                          <a:latin typeface="STFangsong" panose="02010600040101010101" pitchFamily="2" charset="-122"/>
                          <a:ea typeface="STFangsong" panose="02010600040101010101" pitchFamily="2" charset="-122"/>
                        </a:rPr>
                        <a:t>义顺 </a:t>
                      </a:r>
                      <a:r>
                        <a:rPr lang="en-GB" altLang="zh-CN" sz="1200" b="1" dirty="0"/>
                        <a:t>Yishun</a:t>
                      </a:r>
                      <a:endParaRPr lang="en-GB" sz="1200" b="1" dirty="0"/>
                    </a:p>
                  </a:txBody>
                  <a:tcPr/>
                </a:tc>
                <a:tc>
                  <a:txBody>
                    <a:bodyPr/>
                    <a:lstStyle/>
                    <a:p>
                      <a:pPr algn="ctr"/>
                      <a:r>
                        <a:rPr lang="zh-CN" altLang="en-US" sz="1200" b="1" dirty="0">
                          <a:latin typeface="STFangsong" panose="02010600040101010101" pitchFamily="2" charset="-122"/>
                          <a:ea typeface="STFangsong" panose="02010600040101010101" pitchFamily="2" charset="-122"/>
                        </a:rPr>
                        <a:t>兀兰 </a:t>
                      </a:r>
                      <a:r>
                        <a:rPr lang="en-GB" altLang="zh-CN" sz="1200" b="1" dirty="0"/>
                        <a:t>Woodlands</a:t>
                      </a:r>
                      <a:endParaRPr lang="en-GB" sz="1200" b="1" dirty="0"/>
                    </a:p>
                  </a:txBody>
                  <a:tcPr/>
                </a:tc>
                <a:extLst>
                  <a:ext uri="{0D108BD9-81ED-4DB2-BD59-A6C34878D82A}">
                    <a16:rowId xmlns:a16="http://schemas.microsoft.com/office/drawing/2014/main" val="910555645"/>
                  </a:ext>
                </a:extLst>
              </a:tr>
              <a:tr h="323779">
                <a:tc>
                  <a:txBody>
                    <a:bodyPr/>
                    <a:lstStyle/>
                    <a:p>
                      <a:pPr algn="ctr"/>
                      <a:r>
                        <a:rPr lang="zh-CN" altLang="en-US" sz="1200" dirty="0">
                          <a:latin typeface="STFangsong" panose="02010600040101010101" pitchFamily="2" charset="-122"/>
                          <a:ea typeface="STFangsong" panose="02010600040101010101" pitchFamily="2" charset="-122"/>
                        </a:rPr>
                        <a:t>上午</a:t>
                      </a:r>
                      <a:r>
                        <a:rPr lang="zh-CN" altLang="en-US" sz="1200" dirty="0"/>
                        <a:t> </a:t>
                      </a:r>
                      <a:r>
                        <a:rPr lang="en-GB" sz="1200" dirty="0"/>
                        <a:t>AM</a:t>
                      </a:r>
                    </a:p>
                  </a:txBody>
                  <a:tcPr/>
                </a:tc>
                <a:tc>
                  <a:txBody>
                    <a:bodyPr/>
                    <a:lstStyle/>
                    <a:p>
                      <a:pPr algn="ctr"/>
                      <a:r>
                        <a:rPr lang="zh-CN" altLang="en-US" sz="1200" dirty="0"/>
                        <a:t>一至六 </a:t>
                      </a:r>
                      <a:r>
                        <a:rPr lang="en-GB" sz="1200" dirty="0"/>
                        <a:t>Mon to Sat</a:t>
                      </a:r>
                      <a:r>
                        <a:rPr lang="en-GB" sz="1200" dirty="0">
                          <a:solidFill>
                            <a:srgbClr val="FF0000"/>
                          </a:solidFill>
                        </a:rPr>
                        <a:t>*</a:t>
                      </a:r>
                    </a:p>
                  </a:txBody>
                  <a:tcPr>
                    <a:noFill/>
                  </a:tcPr>
                </a:tc>
                <a:tc>
                  <a:txBody>
                    <a:bodyPr/>
                    <a:lstStyle/>
                    <a:p>
                      <a:pPr algn="ctr"/>
                      <a:r>
                        <a:rPr lang="zh-CN" altLang="en-US" sz="1200" dirty="0"/>
                        <a:t>一 </a:t>
                      </a:r>
                      <a:r>
                        <a:rPr lang="en-US" altLang="zh-CN" sz="1200" dirty="0"/>
                        <a:t>Mon</a:t>
                      </a:r>
                      <a:r>
                        <a:rPr lang="en-GB" altLang="zh-SG" sz="1200" dirty="0">
                          <a:solidFill>
                            <a:srgbClr val="FF0000"/>
                          </a:solidFill>
                        </a:rPr>
                        <a:t>*</a:t>
                      </a:r>
                      <a:r>
                        <a:rPr lang="en-US" altLang="zh-CN" sz="1200" dirty="0"/>
                        <a:t>, </a:t>
                      </a:r>
                      <a:r>
                        <a:rPr lang="zh-CN" altLang="en-US" sz="1200" dirty="0"/>
                        <a:t>二</a:t>
                      </a:r>
                      <a:r>
                        <a:rPr lang="en-US" altLang="zh-CN" sz="1200" dirty="0"/>
                        <a:t>Tue</a:t>
                      </a:r>
                      <a:r>
                        <a:rPr lang="en-GB" altLang="zh-SG" sz="1200" dirty="0">
                          <a:solidFill>
                            <a:srgbClr val="FF0000"/>
                          </a:solidFill>
                        </a:rPr>
                        <a:t>*</a:t>
                      </a:r>
                      <a:r>
                        <a:rPr lang="en-US" altLang="zh-CN" sz="1200" dirty="0"/>
                        <a:t>, </a:t>
                      </a:r>
                      <a:br>
                        <a:rPr lang="en-US" altLang="zh-CN" sz="1200" dirty="0"/>
                      </a:br>
                      <a:r>
                        <a:rPr lang="zh-CN" altLang="en-US" sz="1200" dirty="0"/>
                        <a:t>四</a:t>
                      </a:r>
                      <a:r>
                        <a:rPr lang="en-US" altLang="zh-CN" sz="1200" dirty="0"/>
                        <a:t>Thu</a:t>
                      </a:r>
                      <a:r>
                        <a:rPr lang="en-GB" altLang="zh-SG" sz="1200" dirty="0">
                          <a:solidFill>
                            <a:srgbClr val="FF0000"/>
                          </a:solidFill>
                        </a:rPr>
                        <a:t>*</a:t>
                      </a:r>
                      <a:r>
                        <a:rPr lang="en-US" altLang="zh-CN" sz="1200" dirty="0"/>
                        <a:t>, </a:t>
                      </a:r>
                      <a:r>
                        <a:rPr lang="zh-CN" altLang="en-US" sz="1200" dirty="0"/>
                        <a:t>五</a:t>
                      </a:r>
                      <a:r>
                        <a:rPr lang="en-US" altLang="zh-CN" sz="1200" dirty="0"/>
                        <a:t>Fri</a:t>
                      </a:r>
                      <a:r>
                        <a:rPr lang="en-GB" sz="1200" dirty="0">
                          <a:solidFill>
                            <a:srgbClr val="FF0000"/>
                          </a:solidFill>
                        </a:rPr>
                        <a:t>*</a:t>
                      </a:r>
                      <a:endParaRPr lang="en-GB" sz="1200" dirty="0"/>
                    </a:p>
                  </a:txBody>
                  <a:tcPr>
                    <a:noFill/>
                  </a:tcPr>
                </a:tc>
                <a:tc>
                  <a:txBody>
                    <a:bodyPr/>
                    <a:lstStyle/>
                    <a:p>
                      <a:pPr algn="ctr"/>
                      <a:r>
                        <a:rPr lang="zh-CN" altLang="en-US" sz="1200" dirty="0"/>
                        <a:t>一</a:t>
                      </a:r>
                      <a:r>
                        <a:rPr lang="en-GB" sz="1200" dirty="0"/>
                        <a:t>Mon</a:t>
                      </a:r>
                      <a:r>
                        <a:rPr lang="en-GB" sz="1200" dirty="0">
                          <a:solidFill>
                            <a:srgbClr val="FF0000"/>
                          </a:solidFill>
                        </a:rPr>
                        <a:t>*</a:t>
                      </a:r>
                      <a:r>
                        <a:rPr lang="en-GB" sz="1200" dirty="0"/>
                        <a:t>, </a:t>
                      </a:r>
                      <a:r>
                        <a:rPr lang="zh-CN" altLang="en-US" sz="1200" dirty="0"/>
                        <a:t>三</a:t>
                      </a:r>
                      <a:r>
                        <a:rPr lang="en-GB" sz="1200" dirty="0"/>
                        <a:t>Wed</a:t>
                      </a:r>
                    </a:p>
                  </a:txBody>
                  <a:tcPr>
                    <a:noFill/>
                  </a:tcPr>
                </a:tc>
                <a:tc>
                  <a:txBody>
                    <a:bodyPr/>
                    <a:lstStyle/>
                    <a:p>
                      <a:pPr algn="ctr"/>
                      <a:r>
                        <a:rPr lang="en-US" altLang="zh-CN" sz="1200" dirty="0"/>
                        <a:t>——</a:t>
                      </a:r>
                      <a:endParaRPr lang="en-GB" sz="1200" dirty="0"/>
                    </a:p>
                  </a:txBody>
                  <a:tcPr/>
                </a:tc>
                <a:extLst>
                  <a:ext uri="{0D108BD9-81ED-4DB2-BD59-A6C34878D82A}">
                    <a16:rowId xmlns:a16="http://schemas.microsoft.com/office/drawing/2014/main" val="2081366490"/>
                  </a:ext>
                </a:extLst>
              </a:tr>
              <a:tr h="477840">
                <a:tc>
                  <a:txBody>
                    <a:bodyPr/>
                    <a:lstStyle/>
                    <a:p>
                      <a:pPr algn="ctr"/>
                      <a:r>
                        <a:rPr lang="zh-CN" altLang="en-US" sz="1200" dirty="0">
                          <a:latin typeface="STFangsong" panose="02010600040101010101" pitchFamily="2" charset="-122"/>
                          <a:ea typeface="STFangsong" panose="02010600040101010101" pitchFamily="2" charset="-122"/>
                        </a:rPr>
                        <a:t>下午</a:t>
                      </a:r>
                      <a:r>
                        <a:rPr lang="zh-CN" altLang="en-US" sz="1200" dirty="0"/>
                        <a:t> </a:t>
                      </a:r>
                      <a:r>
                        <a:rPr lang="en-GB" sz="1200" dirty="0"/>
                        <a:t>PM</a:t>
                      </a:r>
                    </a:p>
                  </a:txBody>
                  <a:tcPr/>
                </a:tc>
                <a:tc>
                  <a:txBody>
                    <a:bodyPr/>
                    <a:lstStyle/>
                    <a:p>
                      <a:pPr algn="ctr"/>
                      <a:r>
                        <a:rPr lang="zh-CN" altLang="en-US" sz="1200" dirty="0"/>
                        <a:t>一</a:t>
                      </a:r>
                      <a:r>
                        <a:rPr lang="en-GB" sz="1200" dirty="0"/>
                        <a:t>Mon</a:t>
                      </a:r>
                      <a:r>
                        <a:rPr lang="en-GB" sz="1200" dirty="0">
                          <a:solidFill>
                            <a:srgbClr val="FF0000"/>
                          </a:solidFill>
                        </a:rPr>
                        <a:t>*</a:t>
                      </a:r>
                      <a:r>
                        <a:rPr lang="en-GB" sz="1200" dirty="0"/>
                        <a:t>,</a:t>
                      </a:r>
                      <a:r>
                        <a:rPr lang="zh-CN" altLang="en-US" sz="1200" dirty="0"/>
                        <a:t> 二</a:t>
                      </a:r>
                      <a:r>
                        <a:rPr lang="en-US" altLang="zh-CN" sz="1200" dirty="0"/>
                        <a:t>Tue</a:t>
                      </a:r>
                      <a:r>
                        <a:rPr lang="en-GB" altLang="zh-SG" sz="1200" dirty="0">
                          <a:solidFill>
                            <a:srgbClr val="FF0000"/>
                          </a:solidFill>
                        </a:rPr>
                        <a:t>*</a:t>
                      </a:r>
                      <a:r>
                        <a:rPr lang="zh-CN" altLang="en-US" sz="1200" dirty="0"/>
                        <a:t>，三</a:t>
                      </a:r>
                      <a:r>
                        <a:rPr lang="en-GB" sz="1200" dirty="0"/>
                        <a:t>Wed, </a:t>
                      </a:r>
                      <a:r>
                        <a:rPr lang="zh-CN" altLang="en-US" sz="1200" dirty="0"/>
                        <a:t>五</a:t>
                      </a:r>
                      <a:r>
                        <a:rPr lang="en-GB" sz="1200" dirty="0"/>
                        <a:t>Fri, </a:t>
                      </a:r>
                      <a:r>
                        <a:rPr lang="zh-CN" altLang="en-US" sz="1200" dirty="0"/>
                        <a:t>六</a:t>
                      </a:r>
                      <a:r>
                        <a:rPr lang="en-GB" sz="1200" dirty="0"/>
                        <a:t>Sat</a:t>
                      </a:r>
                      <a:r>
                        <a:rPr lang="en-GB" sz="1200" dirty="0">
                          <a:solidFill>
                            <a:srgbClr val="FF0000"/>
                          </a:solidFill>
                        </a:rPr>
                        <a: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一至五 </a:t>
                      </a:r>
                      <a:r>
                        <a:rPr lang="en-GB" sz="1200" dirty="0"/>
                        <a:t>Mon to </a:t>
                      </a:r>
                      <a:r>
                        <a:rPr lang="en-US" altLang="zh-CN" sz="1200" dirty="0"/>
                        <a:t>Fri</a:t>
                      </a:r>
                      <a:r>
                        <a:rPr lang="en-GB" sz="1200" dirty="0">
                          <a:solidFill>
                            <a:srgbClr val="FF0000"/>
                          </a:solidFill>
                        </a:rPr>
                        <a:t>*</a:t>
                      </a:r>
                      <a:endParaRPr lang="en-GB" sz="1200" dirty="0"/>
                    </a:p>
                  </a:txBody>
                  <a:tcPr>
                    <a:noFill/>
                  </a:tcPr>
                </a:tc>
                <a:tc>
                  <a:txBody>
                    <a:bodyPr/>
                    <a:lstStyle/>
                    <a:p>
                      <a:pPr algn="ctr"/>
                      <a:r>
                        <a:rPr lang="zh-CN" altLang="en-US" sz="1200" dirty="0"/>
                        <a:t>三</a:t>
                      </a:r>
                      <a:r>
                        <a:rPr lang="en-GB" sz="1200" dirty="0"/>
                        <a:t>Wed</a:t>
                      </a:r>
                    </a:p>
                  </a:txBody>
                  <a:tcPr>
                    <a:noFill/>
                  </a:tcPr>
                </a:tc>
                <a:tc>
                  <a:txBody>
                    <a:bodyPr/>
                    <a:lstStyle/>
                    <a:p>
                      <a:pPr algn="ctr"/>
                      <a:r>
                        <a:rPr lang="zh-CN" altLang="en-US" sz="1200" dirty="0"/>
                        <a:t>四</a:t>
                      </a:r>
                      <a:r>
                        <a:rPr lang="en-GB" sz="1200" dirty="0"/>
                        <a:t>Thu</a:t>
                      </a:r>
                      <a:endParaRPr lang="en-GB" sz="1200" dirty="0">
                        <a:solidFill>
                          <a:srgbClr val="FF0000"/>
                        </a:solidFill>
                      </a:endParaRPr>
                    </a:p>
                  </a:txBody>
                  <a:tcPr>
                    <a:noFill/>
                  </a:tcPr>
                </a:tc>
                <a:extLst>
                  <a:ext uri="{0D108BD9-81ED-4DB2-BD59-A6C34878D82A}">
                    <a16:rowId xmlns:a16="http://schemas.microsoft.com/office/drawing/2014/main" val="3774990409"/>
                  </a:ext>
                </a:extLst>
              </a:tr>
              <a:tr h="283825">
                <a:tc>
                  <a:txBody>
                    <a:bodyPr/>
                    <a:lstStyle/>
                    <a:p>
                      <a:pPr algn="ctr"/>
                      <a:r>
                        <a:rPr lang="zh-CN" altLang="en-US" sz="1200" dirty="0">
                          <a:latin typeface="STFangsong" panose="02010600040101010101" pitchFamily="2" charset="-122"/>
                          <a:ea typeface="STFangsong" panose="02010600040101010101" pitchFamily="2" charset="-122"/>
                        </a:rPr>
                        <a:t>傍晚</a:t>
                      </a:r>
                      <a:r>
                        <a:rPr lang="zh-CN" altLang="en-US" sz="1200" dirty="0"/>
                        <a:t>  </a:t>
                      </a:r>
                      <a:r>
                        <a:rPr lang="en-GB" sz="1200" dirty="0"/>
                        <a:t>N</a:t>
                      </a:r>
                    </a:p>
                  </a:txBody>
                  <a:tcPr>
                    <a:lnB w="12700" cap="flat" cmpd="sng" algn="ctr">
                      <a:solidFill>
                        <a:schemeClr val="tx1"/>
                      </a:solidFill>
                      <a:prstDash val="solid"/>
                      <a:round/>
                      <a:headEnd type="none" w="med" len="med"/>
                      <a:tailEnd type="none" w="med" len="med"/>
                    </a:lnB>
                  </a:tcPr>
                </a:tc>
                <a:tc>
                  <a:txBody>
                    <a:bodyPr/>
                    <a:lstStyle/>
                    <a:p>
                      <a:pPr algn="ctr"/>
                      <a:r>
                        <a:rPr lang="zh-CN" altLang="en-US" sz="1200" dirty="0"/>
                        <a:t>二</a:t>
                      </a:r>
                      <a:r>
                        <a:rPr lang="en-GB" sz="1200" dirty="0"/>
                        <a:t>Tue, </a:t>
                      </a:r>
                      <a:r>
                        <a:rPr lang="zh-CN" altLang="en-US" sz="1200" dirty="0"/>
                        <a:t>五</a:t>
                      </a:r>
                      <a:r>
                        <a:rPr lang="en-GB" sz="1200" dirty="0"/>
                        <a:t>Fri</a:t>
                      </a:r>
                      <a:r>
                        <a:rPr lang="en-GB" sz="1200" dirty="0">
                          <a:solidFill>
                            <a:srgbClr val="FF0000"/>
                          </a:solidFill>
                        </a:rPr>
                        <a:t>*</a:t>
                      </a:r>
                      <a:r>
                        <a:rPr lang="en-GB" sz="1200" dirty="0"/>
                        <a:t>, </a:t>
                      </a:r>
                      <a:r>
                        <a:rPr lang="zh-CN" altLang="en-US" sz="1200" dirty="0"/>
                        <a:t>六</a:t>
                      </a:r>
                      <a:r>
                        <a:rPr lang="en-GB" sz="1200" dirty="0"/>
                        <a:t>Sat</a:t>
                      </a:r>
                      <a:r>
                        <a:rPr lang="en-GB" sz="1200" dirty="0">
                          <a:solidFill>
                            <a:srgbClr val="FF0000"/>
                          </a:solidFill>
                        </a:rPr>
                        <a:t>*</a:t>
                      </a:r>
                      <a:endParaRPr lang="en-GB" sz="1100" dirty="0">
                        <a:solidFill>
                          <a:srgbClr val="FF0000"/>
                        </a:solidFill>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en-GB" sz="12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dirty="0"/>
                        <a:t>——</a:t>
                      </a:r>
                      <a:endParaRPr lang="en-GB" sz="12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dirty="0"/>
                        <a:t>——</a:t>
                      </a:r>
                      <a:endParaRPr lang="en-GB"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189972"/>
                  </a:ext>
                </a:extLst>
              </a:tr>
            </a:tbl>
          </a:graphicData>
        </a:graphic>
      </p:graphicFrame>
      <p:grpSp>
        <p:nvGrpSpPr>
          <p:cNvPr id="10" name="Group 9">
            <a:extLst>
              <a:ext uri="{FF2B5EF4-FFF2-40B4-BE49-F238E27FC236}">
                <a16:creationId xmlns:a16="http://schemas.microsoft.com/office/drawing/2014/main" id="{B6FCE5FC-1BC7-4627-32E7-B2DDDDAEE1B0}"/>
              </a:ext>
            </a:extLst>
          </p:cNvPr>
          <p:cNvGrpSpPr/>
          <p:nvPr/>
        </p:nvGrpSpPr>
        <p:grpSpPr>
          <a:xfrm>
            <a:off x="-86487" y="4769699"/>
            <a:ext cx="10082428" cy="1508643"/>
            <a:chOff x="-73787" y="4917696"/>
            <a:chExt cx="10082428" cy="1508643"/>
          </a:xfrm>
        </p:grpSpPr>
        <p:grpSp>
          <p:nvGrpSpPr>
            <p:cNvPr id="21" name="Group 20">
              <a:extLst>
                <a:ext uri="{FF2B5EF4-FFF2-40B4-BE49-F238E27FC236}">
                  <a16:creationId xmlns:a16="http://schemas.microsoft.com/office/drawing/2014/main" id="{48BBF2F6-11BB-EC7D-2D21-49042A291BA0}"/>
                </a:ext>
              </a:extLst>
            </p:cNvPr>
            <p:cNvGrpSpPr/>
            <p:nvPr/>
          </p:nvGrpSpPr>
          <p:grpSpPr>
            <a:xfrm>
              <a:off x="8698602" y="4917696"/>
              <a:ext cx="1310039" cy="1494924"/>
              <a:chOff x="59213" y="5328650"/>
              <a:chExt cx="1310039" cy="1494924"/>
            </a:xfrm>
          </p:grpSpPr>
          <p:pic>
            <p:nvPicPr>
              <p:cNvPr id="34" name="Picture 33" descr="A close up of a logo&#10;&#10;Description automatically generated">
                <a:extLst>
                  <a:ext uri="{FF2B5EF4-FFF2-40B4-BE49-F238E27FC236}">
                    <a16:creationId xmlns:a16="http://schemas.microsoft.com/office/drawing/2014/main" id="{5D4685EC-0874-61D8-A468-392E67ED4F18}"/>
                  </a:ext>
                </a:extLst>
              </p:cNvPr>
              <p:cNvPicPr/>
              <p:nvPr/>
            </p:nvPicPr>
            <p:blipFill rotWithShape="1">
              <a:blip r:embed="rId5">
                <a:extLst>
                  <a:ext uri="{28A0092B-C50C-407E-A947-70E740481C1C}">
                    <a14:useLocalDpi xmlns:a14="http://schemas.microsoft.com/office/drawing/2010/main" val="0"/>
                  </a:ext>
                </a:extLst>
              </a:blip>
              <a:srcRect l="7528" t="7342" r="8391" b="7342"/>
              <a:stretch/>
            </p:blipFill>
            <p:spPr>
              <a:xfrm>
                <a:off x="204015" y="5342369"/>
                <a:ext cx="1009261" cy="896485"/>
              </a:xfrm>
              <a:prstGeom prst="rect">
                <a:avLst/>
              </a:prstGeom>
            </p:spPr>
          </p:pic>
          <p:sp>
            <p:nvSpPr>
              <p:cNvPr id="36" name="TextBox 35">
                <a:extLst>
                  <a:ext uri="{FF2B5EF4-FFF2-40B4-BE49-F238E27FC236}">
                    <a16:creationId xmlns:a16="http://schemas.microsoft.com/office/drawing/2014/main" id="{16B69C8D-453C-030F-AA40-7D320591E443}"/>
                  </a:ext>
                </a:extLst>
              </p:cNvPr>
              <p:cNvSpPr txBox="1"/>
              <p:nvPr/>
            </p:nvSpPr>
            <p:spPr>
              <a:xfrm>
                <a:off x="59213"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7" name="Rectangle 36">
                <a:extLst>
                  <a:ext uri="{FF2B5EF4-FFF2-40B4-BE49-F238E27FC236}">
                    <a16:creationId xmlns:a16="http://schemas.microsoft.com/office/drawing/2014/main" id="{D9D06638-CED1-DC5F-5FA7-27B8CAA6ED0D}"/>
                  </a:ext>
                </a:extLst>
              </p:cNvPr>
              <p:cNvSpPr/>
              <p:nvPr/>
            </p:nvSpPr>
            <p:spPr>
              <a:xfrm>
                <a:off x="175496"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441627CC-D6B8-463D-95E8-D7B69A62A2EC}"/>
                </a:ext>
              </a:extLst>
            </p:cNvPr>
            <p:cNvGrpSpPr/>
            <p:nvPr/>
          </p:nvGrpSpPr>
          <p:grpSpPr>
            <a:xfrm>
              <a:off x="-73787" y="4931415"/>
              <a:ext cx="1310039" cy="1494924"/>
              <a:chOff x="-73787" y="4931415"/>
              <a:chExt cx="1310039" cy="1494924"/>
            </a:xfrm>
          </p:grpSpPr>
          <p:grpSp>
            <p:nvGrpSpPr>
              <p:cNvPr id="26" name="Group 25">
                <a:extLst>
                  <a:ext uri="{FF2B5EF4-FFF2-40B4-BE49-F238E27FC236}">
                    <a16:creationId xmlns:a16="http://schemas.microsoft.com/office/drawing/2014/main" id="{1FAC2A8B-7685-E88E-F66C-518E4584B959}"/>
                  </a:ext>
                </a:extLst>
              </p:cNvPr>
              <p:cNvGrpSpPr/>
              <p:nvPr/>
            </p:nvGrpSpPr>
            <p:grpSpPr>
              <a:xfrm>
                <a:off x="-73787" y="4931415"/>
                <a:ext cx="1310039" cy="1494924"/>
                <a:chOff x="-147576" y="5328650"/>
                <a:chExt cx="1310039" cy="1494924"/>
              </a:xfrm>
            </p:grpSpPr>
            <p:sp>
              <p:nvSpPr>
                <p:cNvPr id="32" name="TextBox 31">
                  <a:extLst>
                    <a:ext uri="{FF2B5EF4-FFF2-40B4-BE49-F238E27FC236}">
                      <a16:creationId xmlns:a16="http://schemas.microsoft.com/office/drawing/2014/main" id="{F10BF5AD-169D-58F6-28CB-D5774DC048E5}"/>
                    </a:ext>
                  </a:extLst>
                </p:cNvPr>
                <p:cNvSpPr txBox="1"/>
                <p:nvPr/>
              </p:nvSpPr>
              <p:spPr>
                <a:xfrm>
                  <a:off x="-147576" y="636475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3" name="Rectangle 32">
                  <a:extLst>
                    <a:ext uri="{FF2B5EF4-FFF2-40B4-BE49-F238E27FC236}">
                      <a16:creationId xmlns:a16="http://schemas.microsoft.com/office/drawing/2014/main" id="{25E80C0F-EC04-A2E3-764F-924C34471EE5}"/>
                    </a:ext>
                  </a:extLst>
                </p:cNvPr>
                <p:cNvSpPr/>
                <p:nvPr/>
              </p:nvSpPr>
              <p:spPr>
                <a:xfrm>
                  <a:off x="-16567"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8" name="Picture 27">
                <a:extLst>
                  <a:ext uri="{FF2B5EF4-FFF2-40B4-BE49-F238E27FC236}">
                    <a16:creationId xmlns:a16="http://schemas.microsoft.com/office/drawing/2014/main" id="{701609D3-DAEC-662B-4963-1826206A5625}"/>
                  </a:ext>
                </a:extLst>
              </p:cNvPr>
              <p:cNvPicPr>
                <a:picLocks noChangeAspect="1"/>
              </p:cNvPicPr>
              <p:nvPr/>
            </p:nvPicPr>
            <p:blipFill>
              <a:blip r:embed="rId6"/>
              <a:stretch>
                <a:fillRect/>
              </a:stretch>
            </p:blipFill>
            <p:spPr>
              <a:xfrm>
                <a:off x="133236" y="4991519"/>
                <a:ext cx="934684" cy="915897"/>
              </a:xfrm>
              <a:prstGeom prst="rect">
                <a:avLst/>
              </a:prstGeom>
            </p:spPr>
          </p:pic>
        </p:grpSp>
      </p:grpSp>
    </p:spTree>
    <p:extLst>
      <p:ext uri="{BB962C8B-B14F-4D97-AF65-F5344CB8AC3E}">
        <p14:creationId xmlns:p14="http://schemas.microsoft.com/office/powerpoint/2010/main" val="1325723357"/>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1969-02CE-4CC9-8F1D-4E593E880B42}"/>
              </a:ext>
            </a:extLst>
          </p:cNvPr>
          <p:cNvSpPr>
            <a:spLocks noGrp="1"/>
          </p:cNvSpPr>
          <p:nvPr>
            <p:ph type="ctrTitle"/>
          </p:nvPr>
        </p:nvSpPr>
        <p:spPr>
          <a:xfrm>
            <a:off x="1053620" y="93805"/>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中医生育门诊  </a:t>
            </a:r>
          </a:p>
        </p:txBody>
      </p:sp>
      <p:sp>
        <p:nvSpPr>
          <p:cNvPr id="23" name="TextBox 22">
            <a:extLst>
              <a:ext uri="{FF2B5EF4-FFF2-40B4-BE49-F238E27FC236}">
                <a16:creationId xmlns:a16="http://schemas.microsoft.com/office/drawing/2014/main" id="{C7330CD1-1B44-413E-9835-6959C55E31BE}"/>
              </a:ext>
            </a:extLst>
          </p:cNvPr>
          <p:cNvSpPr txBox="1"/>
          <p:nvPr/>
        </p:nvSpPr>
        <p:spPr>
          <a:xfrm>
            <a:off x="-315686" y="757917"/>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Fertility </a:t>
            </a:r>
            <a:r>
              <a:rPr lang="en-US" altLang="zh-CN" sz="3200" b="1" dirty="0">
                <a:latin typeface="Microsoft JhengHei" panose="020B0604030504040204" pitchFamily="34" charset="-120"/>
                <a:ea typeface="+mj-ea"/>
              </a:rPr>
              <a:t>Clinic</a:t>
            </a:r>
            <a:endParaRPr lang="en-GB" altLang="zh-CN" sz="3200" b="1" dirty="0">
              <a:latin typeface="Microsoft JhengHei" panose="020B0604030504040204" pitchFamily="34" charset="-120"/>
              <a:ea typeface="+mj-ea"/>
            </a:endParaRPr>
          </a:p>
        </p:txBody>
      </p:sp>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pic>
        <p:nvPicPr>
          <p:cNvPr id="8" name="Graphic 7" descr="Baby">
            <a:extLst>
              <a:ext uri="{FF2B5EF4-FFF2-40B4-BE49-F238E27FC236}">
                <a16:creationId xmlns:a16="http://schemas.microsoft.com/office/drawing/2014/main" id="{B440DE78-611A-43F9-8B6A-B5506F279E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0501" y="179190"/>
            <a:ext cx="1023258" cy="1023258"/>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1436521031"/>
              </p:ext>
            </p:extLst>
          </p:nvPr>
        </p:nvGraphicFramePr>
        <p:xfrm>
          <a:off x="0" y="1260695"/>
          <a:ext cx="9928280" cy="342519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DDDD"/>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2410544">
                <a:tc>
                  <a:txBody>
                    <a:bodyPr/>
                    <a:lstStyle/>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辅助</a:t>
                      </a:r>
                      <a:r>
                        <a:rPr lang="en-US" altLang="zh-CN" sz="2400" b="0" dirty="0">
                          <a:latin typeface="STFangsong" panose="02010600040101010101" pitchFamily="2" charset="-122"/>
                          <a:ea typeface="STFangsong" panose="02010600040101010101" pitchFamily="2" charset="-122"/>
                        </a:rPr>
                        <a:t>IVF &amp; IUI</a:t>
                      </a:r>
                      <a:r>
                        <a:rPr lang="zh-CN" altLang="en-US" sz="2400" b="0" dirty="0">
                          <a:latin typeface="STFangsong" panose="02010600040101010101" pitchFamily="2" charset="-122"/>
                          <a:ea typeface="STFangsong" panose="02010600040101010101" pitchFamily="2" charset="-122"/>
                        </a:rPr>
                        <a:t>，提高成功率</a:t>
                      </a: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男性：阳痿，早泄，不射精，精液异常</a:t>
                      </a: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女性：月经不调，多发性流产，多囊卵巢综合征，卵巢早衰，子宫内膜异位，输卵管阻塞，功能失调性子宫出血，子宫腺肌症</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DD"/>
                    </a:solidFill>
                  </a:tcPr>
                </a:tc>
                <a:tc>
                  <a:txBody>
                    <a:bodyPr/>
                    <a:lstStyle/>
                    <a:p>
                      <a:pPr marL="457200" indent="-457200">
                        <a:buFont typeface="Arial" panose="020B0604020202020204" pitchFamily="34" charset="0"/>
                        <a:buChar char="•"/>
                      </a:pPr>
                      <a:endParaRPr lang="en-SG" altLang="zh-CN" sz="1600" b="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Improve the success rate of IVF &amp; IUI</a:t>
                      </a:r>
                    </a:p>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Male: Erectile Dysfunction, premature ejaculation, sperm abnormalities, Anejaculation</a:t>
                      </a:r>
                    </a:p>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Female: Blocked Fallopian Tubes, Recurrent miscarriage, Polycystic ovary syndrome (PCOS), Endometriosis, Anovulation, Irregular menstruation, Premature ovarian insufficiency/failure, Dysfunctional uterine bleeding, Adenomyosis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111048981"/>
                  </a:ext>
                </a:extLst>
              </a:tr>
            </a:tbl>
          </a:graphicData>
        </a:graphic>
      </p:graphicFrame>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1098721217"/>
              </p:ext>
            </p:extLst>
          </p:nvPr>
        </p:nvGraphicFramePr>
        <p:xfrm>
          <a:off x="2877381" y="4800781"/>
          <a:ext cx="4029149" cy="1524000"/>
        </p:xfrm>
        <a:graphic>
          <a:graphicData uri="http://schemas.openxmlformats.org/drawingml/2006/table">
            <a:tbl>
              <a:tblPr firstRow="1" bandRow="1">
                <a:tableStyleId>{5940675A-B579-460E-94D1-54222C63F5DA}</a:tableStyleId>
              </a:tblPr>
              <a:tblGrid>
                <a:gridCol w="1024691">
                  <a:extLst>
                    <a:ext uri="{9D8B030D-6E8A-4147-A177-3AD203B41FA5}">
                      <a16:colId xmlns:a16="http://schemas.microsoft.com/office/drawing/2014/main" val="808203889"/>
                    </a:ext>
                  </a:extLst>
                </a:gridCol>
                <a:gridCol w="3004458">
                  <a:extLst>
                    <a:ext uri="{9D8B030D-6E8A-4147-A177-3AD203B41FA5}">
                      <a16:colId xmlns:a16="http://schemas.microsoft.com/office/drawing/2014/main" val="3983293052"/>
                    </a:ext>
                  </a:extLst>
                </a:gridCol>
              </a:tblGrid>
              <a:tr h="2189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a:t>
                      </a:r>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algn="ctr"/>
                      <a:r>
                        <a:rPr lang="en-US" altLang="zh-CN" sz="1400" dirty="0"/>
                        <a:t>——</a:t>
                      </a:r>
                      <a:endParaRPr lang="en-GB" sz="1400" dirty="0"/>
                    </a:p>
                  </a:txBody>
                  <a:tcPr anchor="ctr">
                    <a:noFill/>
                  </a:tcP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algn="ctr"/>
                      <a:r>
                        <a:rPr lang="en-US" altLang="zh-CN" sz="1400" dirty="0"/>
                        <a:t>——</a:t>
                      </a:r>
                      <a:endParaRPr lang="en-GB" sz="1400"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二</a:t>
                      </a:r>
                      <a:r>
                        <a:rPr lang="en-US" altLang="zh-CN" sz="1400" dirty="0"/>
                        <a:t>Tue</a:t>
                      </a:r>
                      <a:r>
                        <a:rPr lang="en-GB" sz="1400" dirty="0">
                          <a:solidFill>
                            <a:srgbClr val="FF0000"/>
                          </a:solidFill>
                        </a:rPr>
                        <a:t>*</a:t>
                      </a:r>
                      <a:r>
                        <a:rPr lang="en-SG" altLang="zh-CN" sz="1400" dirty="0"/>
                        <a:t>, </a:t>
                      </a:r>
                      <a:r>
                        <a:rPr lang="zh-CN" altLang="en-US" sz="1400" dirty="0"/>
                        <a:t>三</a:t>
                      </a:r>
                      <a:r>
                        <a:rPr lang="en-US" altLang="zh-CN" sz="1400" dirty="0"/>
                        <a:t>Wed</a:t>
                      </a:r>
                      <a:r>
                        <a:rPr lang="en-US" altLang="zh-CN" sz="1400" dirty="0">
                          <a:solidFill>
                            <a:srgbClr val="FF0000"/>
                          </a:solidFill>
                        </a:rPr>
                        <a:t>*</a:t>
                      </a:r>
                      <a:r>
                        <a:rPr lang="en-US" altLang="zh-CN" sz="1400" dirty="0"/>
                        <a:t>, </a:t>
                      </a:r>
                      <a:r>
                        <a:rPr lang="zh-CN" altLang="en-US" sz="1400" dirty="0"/>
                        <a:t>四</a:t>
                      </a:r>
                      <a:r>
                        <a:rPr lang="en-US" altLang="zh-CN" sz="1400" dirty="0"/>
                        <a:t>Thu</a:t>
                      </a:r>
                      <a:r>
                        <a:rPr lang="zh-CN" altLang="en-US" sz="1400" dirty="0">
                          <a:solidFill>
                            <a:srgbClr val="FF0000"/>
                          </a:solidFill>
                        </a:rPr>
                        <a:t>*</a:t>
                      </a:r>
                      <a:r>
                        <a:rPr lang="en-US" altLang="zh-CN" sz="1400" dirty="0"/>
                        <a:t> </a:t>
                      </a:r>
                      <a:r>
                        <a:rPr lang="en-SG" sz="1400" dirty="0"/>
                        <a:t>,</a:t>
                      </a:r>
                      <a:r>
                        <a:rPr lang="zh-CN" altLang="en-US" sz="1400" dirty="0"/>
                        <a:t> </a:t>
                      </a:r>
                      <a:r>
                        <a:rPr lang="zh-CN" altLang="en-US" sz="1400" dirty="0">
                          <a:solidFill>
                            <a:schemeClr val="tx1"/>
                          </a:solidFill>
                        </a:rPr>
                        <a:t>六</a:t>
                      </a:r>
                      <a:r>
                        <a:rPr lang="en-US" altLang="zh-CN" sz="1400" dirty="0">
                          <a:solidFill>
                            <a:schemeClr val="tx1"/>
                          </a:solidFill>
                        </a:rPr>
                        <a:t>Sat</a:t>
                      </a:r>
                      <a:r>
                        <a:rPr lang="en-GB" sz="1400" dirty="0">
                          <a:solidFill>
                            <a:srgbClr val="FF0000"/>
                          </a:solidFill>
                        </a:rPr>
                        <a:t>*</a:t>
                      </a:r>
                      <a:r>
                        <a:rPr lang="en-GB" sz="14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189972"/>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787062"/>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6">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7"/>
              <a:stretch>
                <a:fillRect/>
              </a:stretch>
            </p:blipFill>
            <p:spPr>
              <a:xfrm>
                <a:off x="224132" y="4996820"/>
                <a:ext cx="934684" cy="915897"/>
              </a:xfrm>
              <a:prstGeom prst="rect">
                <a:avLst/>
              </a:prstGeom>
            </p:spPr>
          </p:pic>
        </p:grpSp>
      </p:grpSp>
    </p:spTree>
    <p:extLst>
      <p:ext uri="{BB962C8B-B14F-4D97-AF65-F5344CB8AC3E}">
        <p14:creationId xmlns:p14="http://schemas.microsoft.com/office/powerpoint/2010/main" val="3988979154"/>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3616033903"/>
              </p:ext>
            </p:extLst>
          </p:nvPr>
        </p:nvGraphicFramePr>
        <p:xfrm>
          <a:off x="0" y="1260695"/>
          <a:ext cx="9928280" cy="315087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2410544">
                <a:tc>
                  <a:txBody>
                    <a:bodyPr/>
                    <a:lstStyle/>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中风后遗症如：</a:t>
                      </a: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半身肢体不遂（手足麻木、手指震颤）</a:t>
                      </a: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口眼喎斜、口角流涎</a:t>
                      </a: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其他神志、运动、感觉以及语言障碍等。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457200" indent="-457200">
                        <a:buFont typeface="Arial" panose="020B0604020202020204" pitchFamily="34" charset="0"/>
                        <a:buChar char="•"/>
                      </a:pPr>
                      <a:endParaRPr lang="en-SG" altLang="zh-CN" sz="1600" b="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Apoplectic sequela including: </a:t>
                      </a:r>
                    </a:p>
                    <a:p>
                      <a:pPr marL="285750" indent="-285750">
                        <a:buFont typeface="Arial" panose="020B0604020202020204" pitchFamily="34" charset="0"/>
                        <a:buChar char="•"/>
                      </a:pPr>
                      <a:endParaRPr lang="en-SG" altLang="zh-CN" sz="1800" dirty="0">
                        <a:latin typeface="Cambria Math" panose="02040503050406030204" pitchFamily="18" charset="0"/>
                        <a:ea typeface="方正北魏楷书简体" pitchFamily="65" charset="-122"/>
                      </a:endParaRPr>
                    </a:p>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Body paralysis (Numbness, hand tremors, etc)</a:t>
                      </a:r>
                    </a:p>
                    <a:p>
                      <a:pPr marL="285750" indent="-285750">
                        <a:buFont typeface="Arial" panose="020B0604020202020204" pitchFamily="34" charset="0"/>
                        <a:buChar char="•"/>
                      </a:pPr>
                      <a:endParaRPr lang="en-SG" altLang="zh-CN" sz="1800" dirty="0">
                        <a:latin typeface="Cambria Math" panose="02040503050406030204" pitchFamily="18" charset="0"/>
                        <a:ea typeface="方正北魏楷书简体" pitchFamily="65" charset="-122"/>
                      </a:endParaRPr>
                    </a:p>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Facial paralysis (Drooling, Ptosis, etc)</a:t>
                      </a:r>
                    </a:p>
                    <a:p>
                      <a:pPr marL="285750" indent="-285750">
                        <a:buFont typeface="Arial" panose="020B0604020202020204" pitchFamily="34" charset="0"/>
                        <a:buChar char="•"/>
                      </a:pPr>
                      <a:endParaRPr lang="en-SG" altLang="zh-CN" sz="1800" dirty="0">
                        <a:latin typeface="Cambria Math" panose="02040503050406030204" pitchFamily="18" charset="0"/>
                        <a:ea typeface="方正北魏楷书简体" pitchFamily="65" charset="-122"/>
                      </a:endParaRPr>
                    </a:p>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Other psychological, physiological, linguistic disorder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11048981"/>
                  </a:ext>
                </a:extLst>
              </a:tr>
            </a:tbl>
          </a:graphicData>
        </a:graphic>
      </p:graphicFrame>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2172996396"/>
              </p:ext>
            </p:extLst>
          </p:nvPr>
        </p:nvGraphicFramePr>
        <p:xfrm>
          <a:off x="1237387" y="4595652"/>
          <a:ext cx="7348565" cy="1737360"/>
        </p:xfrm>
        <a:graphic>
          <a:graphicData uri="http://schemas.openxmlformats.org/drawingml/2006/table">
            <a:tbl>
              <a:tblPr firstRow="1" bandRow="1">
                <a:tableStyleId>{5940675A-B579-460E-94D1-54222C63F5DA}</a:tableStyleId>
              </a:tblPr>
              <a:tblGrid>
                <a:gridCol w="925842">
                  <a:extLst>
                    <a:ext uri="{9D8B030D-6E8A-4147-A177-3AD203B41FA5}">
                      <a16:colId xmlns:a16="http://schemas.microsoft.com/office/drawing/2014/main" val="808203889"/>
                    </a:ext>
                  </a:extLst>
                </a:gridCol>
                <a:gridCol w="3089906">
                  <a:extLst>
                    <a:ext uri="{9D8B030D-6E8A-4147-A177-3AD203B41FA5}">
                      <a16:colId xmlns:a16="http://schemas.microsoft.com/office/drawing/2014/main" val="3983293052"/>
                    </a:ext>
                  </a:extLst>
                </a:gridCol>
                <a:gridCol w="1478768">
                  <a:extLst>
                    <a:ext uri="{9D8B030D-6E8A-4147-A177-3AD203B41FA5}">
                      <a16:colId xmlns:a16="http://schemas.microsoft.com/office/drawing/2014/main" val="4208801477"/>
                    </a:ext>
                  </a:extLst>
                </a:gridCol>
                <a:gridCol w="1854049">
                  <a:extLst>
                    <a:ext uri="{9D8B030D-6E8A-4147-A177-3AD203B41FA5}">
                      <a16:colId xmlns:a16="http://schemas.microsoft.com/office/drawing/2014/main" val="4215587705"/>
                    </a:ext>
                  </a:extLst>
                </a:gridCol>
              </a:tblGrid>
              <a:tr h="21899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tc hMerge="1">
                  <a:txBody>
                    <a:bodyPr/>
                    <a:lstStyle/>
                    <a:p>
                      <a:pPr algn="ctr"/>
                      <a:endParaRPr lang="en-GB" sz="1400" b="1"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a:t>
                      </a:r>
                    </a:p>
                  </a:txBody>
                  <a:tcPr/>
                </a:tc>
                <a:tc>
                  <a:txBody>
                    <a:bodyPr/>
                    <a:lstStyle/>
                    <a:p>
                      <a:pPr algn="ctr"/>
                      <a:r>
                        <a:rPr lang="zh-CN" altLang="en-US" sz="1400" b="1" dirty="0">
                          <a:latin typeface="STFangsong" panose="02010600040101010101" pitchFamily="2" charset="-122"/>
                          <a:ea typeface="STFangsong" panose="02010600040101010101" pitchFamily="2" charset="-122"/>
                        </a:rPr>
                        <a:t>义顺 </a:t>
                      </a:r>
                      <a:r>
                        <a:rPr lang="en-GB" altLang="zh-CN" sz="1400" b="1" dirty="0"/>
                        <a:t>Yishun</a:t>
                      </a:r>
                      <a:endParaRPr lang="en-GB"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如切 </a:t>
                      </a:r>
                      <a:r>
                        <a:rPr lang="en-US" altLang="zh-CN" sz="1400" b="1" dirty="0">
                          <a:latin typeface="STFangsong" panose="02010600040101010101" pitchFamily="2" charset="-122"/>
                          <a:ea typeface="STFangsong" panose="02010600040101010101" pitchFamily="2" charset="-122"/>
                        </a:rPr>
                        <a:t>Joo Chiat</a:t>
                      </a:r>
                      <a:endParaRPr lang="en-GB" sz="1400" b="1" dirty="0"/>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algn="ctr"/>
                      <a:r>
                        <a:rPr lang="zh-TW" altLang="en-US" sz="1400" dirty="0"/>
                        <a:t>一</a:t>
                      </a:r>
                      <a:r>
                        <a:rPr lang="en-GB" sz="1400" dirty="0"/>
                        <a:t>Mon</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TW" altLang="en-US" sz="1400" dirty="0"/>
                        <a:t>二</a:t>
                      </a:r>
                      <a:r>
                        <a:rPr lang="en-GB" sz="1400" dirty="0"/>
                        <a:t>Tue</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TW" altLang="en-US" sz="1400" dirty="0"/>
                        <a:t>三</a:t>
                      </a:r>
                      <a:r>
                        <a:rPr lang="en-GB" sz="1400" dirty="0"/>
                        <a:t>Wed</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TW" altLang="en-US" sz="1400" dirty="0"/>
                        <a:t>四</a:t>
                      </a:r>
                      <a:r>
                        <a:rPr lang="en-GB" sz="1400" dirty="0"/>
                        <a:t>Thu</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TW" altLang="en-US" sz="1400" dirty="0"/>
                        <a:t>六</a:t>
                      </a:r>
                      <a:r>
                        <a:rPr lang="en-GB" sz="1400" dirty="0"/>
                        <a:t>Sat</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t>六</a:t>
                      </a:r>
                      <a:r>
                        <a:rPr lang="en-GB" sz="1400" dirty="0"/>
                        <a:t>Sat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五</a:t>
                      </a:r>
                      <a:r>
                        <a:rPr lang="en-GB" sz="1400" dirty="0"/>
                        <a:t>Fri</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chor="ct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t>一</a:t>
                      </a:r>
                      <a:r>
                        <a:rPr lang="zh-CN" altLang="en-US" sz="1400" dirty="0"/>
                        <a:t>至四 </a:t>
                      </a:r>
                      <a:r>
                        <a:rPr lang="en-GB" sz="1400" dirty="0">
                          <a:solidFill>
                            <a:schemeClr val="tx1"/>
                          </a:solidFill>
                          <a:latin typeface="+mn-lt"/>
                        </a:rPr>
                        <a:t>Mon</a:t>
                      </a:r>
                      <a:r>
                        <a:rPr lang="en-US" altLang="zh-CN" sz="1400" b="1" dirty="0">
                          <a:solidFill>
                            <a:schemeClr val="tx1"/>
                          </a:solidFill>
                          <a:latin typeface="+mn-lt"/>
                          <a:ea typeface="STFangsong" panose="02010600040101010101" pitchFamily="2" charset="-122"/>
                        </a:rPr>
                        <a:t> </a:t>
                      </a:r>
                      <a:r>
                        <a:rPr lang="en-US" altLang="zh-CN" sz="1400" b="0" dirty="0">
                          <a:solidFill>
                            <a:schemeClr val="tx1"/>
                          </a:solidFill>
                          <a:latin typeface="+mn-lt"/>
                          <a:ea typeface="STFangsong" panose="02010600040101010101" pitchFamily="2" charset="-122"/>
                        </a:rPr>
                        <a:t>to</a:t>
                      </a:r>
                      <a:r>
                        <a:rPr lang="en-US" altLang="zh-CN" sz="1400" b="1" dirty="0">
                          <a:solidFill>
                            <a:schemeClr val="tx1"/>
                          </a:solidFill>
                          <a:latin typeface="+mn-lt"/>
                          <a:ea typeface="STFangsong" panose="02010600040101010101" pitchFamily="2" charset="-122"/>
                        </a:rPr>
                        <a:t> </a:t>
                      </a:r>
                      <a:r>
                        <a:rPr lang="en-GB" sz="1400" dirty="0"/>
                        <a:t>Thu</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五</a:t>
                      </a:r>
                      <a:r>
                        <a:rPr lang="en-GB" sz="1400" dirty="0"/>
                        <a:t>Fri</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chor="ct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t>二</a:t>
                      </a:r>
                      <a:r>
                        <a:rPr lang="en-GB" sz="1400" dirty="0"/>
                        <a:t>Tue</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TW" altLang="en-US" sz="1400" dirty="0"/>
                        <a:t>四</a:t>
                      </a:r>
                      <a:r>
                        <a:rPr lang="en-GB" sz="1400" dirty="0"/>
                        <a:t>Thu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36189972"/>
                  </a:ext>
                </a:extLst>
              </a:tr>
            </a:tbl>
          </a:graphicData>
        </a:graphic>
      </p:graphicFrame>
      <p:sp>
        <p:nvSpPr>
          <p:cNvPr id="14" name="Title 1">
            <a:extLst>
              <a:ext uri="{FF2B5EF4-FFF2-40B4-BE49-F238E27FC236}">
                <a16:creationId xmlns:a16="http://schemas.microsoft.com/office/drawing/2014/main" id="{D7BC1545-94DE-2461-3E95-C2CC750EB434}"/>
              </a:ext>
            </a:extLst>
          </p:cNvPr>
          <p:cNvSpPr>
            <a:spLocks noGrp="1"/>
          </p:cNvSpPr>
          <p:nvPr>
            <p:ph type="ctrTitle"/>
          </p:nvPr>
        </p:nvSpPr>
        <p:spPr>
          <a:xfrm>
            <a:off x="742950" y="-1586"/>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中医中风后遗症门诊</a:t>
            </a:r>
          </a:p>
        </p:txBody>
      </p:sp>
      <p:sp>
        <p:nvSpPr>
          <p:cNvPr id="16" name="TextBox 15">
            <a:extLst>
              <a:ext uri="{FF2B5EF4-FFF2-40B4-BE49-F238E27FC236}">
                <a16:creationId xmlns:a16="http://schemas.microsoft.com/office/drawing/2014/main" id="{971740B9-834A-AFD4-BAED-97E90779D887}"/>
              </a:ext>
            </a:extLst>
          </p:cNvPr>
          <p:cNvSpPr txBox="1"/>
          <p:nvPr/>
        </p:nvSpPr>
        <p:spPr>
          <a:xfrm>
            <a:off x="-387239" y="714827"/>
            <a:ext cx="10885716" cy="584775"/>
          </a:xfrm>
          <a:prstGeom prst="rect">
            <a:avLst/>
          </a:prstGeom>
          <a:noFill/>
        </p:spPr>
        <p:txBody>
          <a:bodyPr wrap="square">
            <a:spAutoFit/>
          </a:bodyPr>
          <a:lstStyle/>
          <a:p>
            <a:pPr algn="ctr">
              <a:defRPr/>
            </a:pPr>
            <a:r>
              <a:rPr lang="en-SG" altLang="zh-CN" sz="3200" b="1" dirty="0">
                <a:latin typeface="Microsoft JhengHei" panose="020B0604030504040204" pitchFamily="34" charset="-120"/>
                <a:ea typeface="+mj-ea"/>
              </a:rPr>
              <a:t>TCM Post-Stroke Management Clinic</a:t>
            </a:r>
          </a:p>
        </p:txBody>
      </p:sp>
      <p:pic>
        <p:nvPicPr>
          <p:cNvPr id="18" name="Graphic 17" descr="Brain in head">
            <a:extLst>
              <a:ext uri="{FF2B5EF4-FFF2-40B4-BE49-F238E27FC236}">
                <a16:creationId xmlns:a16="http://schemas.microsoft.com/office/drawing/2014/main" id="{A01F0343-1CC2-3AE3-3529-0B0CB62659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794" y="2678"/>
            <a:ext cx="1110236" cy="1110236"/>
          </a:xfrm>
          <a:prstGeom prst="rect">
            <a:avLst/>
          </a:prstGeom>
        </p:spPr>
      </p:pic>
      <p:grpSp>
        <p:nvGrpSpPr>
          <p:cNvPr id="20" name="Group 19">
            <a:extLst>
              <a:ext uri="{FF2B5EF4-FFF2-40B4-BE49-F238E27FC236}">
                <a16:creationId xmlns:a16="http://schemas.microsoft.com/office/drawing/2014/main" id="{DC5BA414-8F53-05E5-F14A-FE2BBB7EB008}"/>
              </a:ext>
            </a:extLst>
          </p:cNvPr>
          <p:cNvGrpSpPr/>
          <p:nvPr/>
        </p:nvGrpSpPr>
        <p:grpSpPr>
          <a:xfrm>
            <a:off x="-52611" y="4581788"/>
            <a:ext cx="9958611" cy="1508643"/>
            <a:chOff x="-52611" y="4917696"/>
            <a:chExt cx="9958611" cy="1508643"/>
          </a:xfrm>
        </p:grpSpPr>
        <p:grpSp>
          <p:nvGrpSpPr>
            <p:cNvPr id="21" name="Group 20">
              <a:extLst>
                <a:ext uri="{FF2B5EF4-FFF2-40B4-BE49-F238E27FC236}">
                  <a16:creationId xmlns:a16="http://schemas.microsoft.com/office/drawing/2014/main" id="{8FA4C61B-091C-1C75-4C0A-3C15F406FE0D}"/>
                </a:ext>
              </a:extLst>
            </p:cNvPr>
            <p:cNvGrpSpPr/>
            <p:nvPr/>
          </p:nvGrpSpPr>
          <p:grpSpPr>
            <a:xfrm>
              <a:off x="8595961" y="4917696"/>
              <a:ext cx="1310039" cy="1494924"/>
              <a:chOff x="-43428" y="5328650"/>
              <a:chExt cx="1310039" cy="1494924"/>
            </a:xfrm>
          </p:grpSpPr>
          <p:pic>
            <p:nvPicPr>
              <p:cNvPr id="30" name="Picture 29" descr="A close up of a logo&#10;&#10;Description automatically generated">
                <a:extLst>
                  <a:ext uri="{FF2B5EF4-FFF2-40B4-BE49-F238E27FC236}">
                    <a16:creationId xmlns:a16="http://schemas.microsoft.com/office/drawing/2014/main" id="{2A29AAFC-B1B9-0AD4-BD29-3B6AD2234E2A}"/>
                  </a:ext>
                </a:extLst>
              </p:cNvPr>
              <p:cNvPicPr/>
              <p:nvPr/>
            </p:nvPicPr>
            <p:blipFill rotWithShape="1">
              <a:blip r:embed="rId6">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1" name="TextBox 30">
                <a:extLst>
                  <a:ext uri="{FF2B5EF4-FFF2-40B4-BE49-F238E27FC236}">
                    <a16:creationId xmlns:a16="http://schemas.microsoft.com/office/drawing/2014/main" id="{E0E8386F-519D-B9AD-5E57-6B96299FBA87}"/>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2" name="Rectangle 31">
                <a:extLst>
                  <a:ext uri="{FF2B5EF4-FFF2-40B4-BE49-F238E27FC236}">
                    <a16:creationId xmlns:a16="http://schemas.microsoft.com/office/drawing/2014/main" id="{2EBD7452-4581-C203-1E31-3975F5572514}"/>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D0C481F4-10D4-178D-DC8F-6A638DB5C9C7}"/>
                </a:ext>
              </a:extLst>
            </p:cNvPr>
            <p:cNvGrpSpPr/>
            <p:nvPr/>
          </p:nvGrpSpPr>
          <p:grpSpPr>
            <a:xfrm>
              <a:off x="-52611" y="4931415"/>
              <a:ext cx="1310039" cy="1494924"/>
              <a:chOff x="-52611" y="4931415"/>
              <a:chExt cx="1310039" cy="1494924"/>
            </a:xfrm>
          </p:grpSpPr>
          <p:grpSp>
            <p:nvGrpSpPr>
              <p:cNvPr id="25" name="Group 24">
                <a:extLst>
                  <a:ext uri="{FF2B5EF4-FFF2-40B4-BE49-F238E27FC236}">
                    <a16:creationId xmlns:a16="http://schemas.microsoft.com/office/drawing/2014/main" id="{70FBBE35-9673-D568-EFC1-00FA527FDA83}"/>
                  </a:ext>
                </a:extLst>
              </p:cNvPr>
              <p:cNvGrpSpPr/>
              <p:nvPr/>
            </p:nvGrpSpPr>
            <p:grpSpPr>
              <a:xfrm>
                <a:off x="-52611" y="4931415"/>
                <a:ext cx="1310039" cy="1494924"/>
                <a:chOff x="-126400" y="5328650"/>
                <a:chExt cx="1310039" cy="1494924"/>
              </a:xfrm>
            </p:grpSpPr>
            <p:sp>
              <p:nvSpPr>
                <p:cNvPr id="27" name="TextBox 26">
                  <a:extLst>
                    <a:ext uri="{FF2B5EF4-FFF2-40B4-BE49-F238E27FC236}">
                      <a16:creationId xmlns:a16="http://schemas.microsoft.com/office/drawing/2014/main" id="{77C0422E-937C-A6A9-9048-0503999B7720}"/>
                    </a:ext>
                  </a:extLst>
                </p:cNvPr>
                <p:cNvSpPr txBox="1"/>
                <p:nvPr/>
              </p:nvSpPr>
              <p:spPr>
                <a:xfrm>
                  <a:off x="-126400" y="6349110"/>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28" name="Rectangle 27">
                  <a:extLst>
                    <a:ext uri="{FF2B5EF4-FFF2-40B4-BE49-F238E27FC236}">
                      <a16:creationId xmlns:a16="http://schemas.microsoft.com/office/drawing/2014/main" id="{BF34C204-E542-4EFE-92B4-305DC82DDC96}"/>
                    </a:ext>
                  </a:extLst>
                </p:cNvPr>
                <p:cNvSpPr/>
                <p:nvPr/>
              </p:nvSpPr>
              <p:spPr>
                <a:xfrm>
                  <a:off x="4609"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Picture 25">
                <a:extLst>
                  <a:ext uri="{FF2B5EF4-FFF2-40B4-BE49-F238E27FC236}">
                    <a16:creationId xmlns:a16="http://schemas.microsoft.com/office/drawing/2014/main" id="{25F7B67B-B6EC-0932-9BEB-56CF58A48269}"/>
                  </a:ext>
                </a:extLst>
              </p:cNvPr>
              <p:cNvPicPr>
                <a:picLocks noChangeAspect="1"/>
              </p:cNvPicPr>
              <p:nvPr/>
            </p:nvPicPr>
            <p:blipFill>
              <a:blip r:embed="rId7"/>
              <a:stretch>
                <a:fillRect/>
              </a:stretch>
            </p:blipFill>
            <p:spPr>
              <a:xfrm>
                <a:off x="129280" y="4985695"/>
                <a:ext cx="934684" cy="915897"/>
              </a:xfrm>
              <a:prstGeom prst="rect">
                <a:avLst/>
              </a:prstGeom>
            </p:spPr>
          </p:pic>
        </p:grpSp>
      </p:grpSp>
    </p:spTree>
    <p:extLst>
      <p:ext uri="{BB962C8B-B14F-4D97-AF65-F5344CB8AC3E}">
        <p14:creationId xmlns:p14="http://schemas.microsoft.com/office/powerpoint/2010/main" val="3313380085"/>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2103582075"/>
              </p:ext>
            </p:extLst>
          </p:nvPr>
        </p:nvGraphicFramePr>
        <p:xfrm>
          <a:off x="0" y="1260695"/>
          <a:ext cx="9928280" cy="3001094"/>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2410544">
                <a:tc>
                  <a:txBody>
                    <a:bodyPr/>
                    <a:lstStyle/>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胃肠功能紊乱疾病、消化不良、胃炎、肠炎、胃癌、肠癌等。   </a:t>
                      </a:r>
                    </a:p>
                    <a:p>
                      <a:pPr marL="342900" indent="-342900" algn="l">
                        <a:buFont typeface="Arial" panose="020B0604020202020204" pitchFamily="34" charset="0"/>
                        <a:buChar char="•"/>
                      </a:pPr>
                      <a:endParaRPr lang="zh-CN" altLang="en-US" sz="2400" b="0" dirty="0">
                        <a:latin typeface="STFangsong" panose="02010600040101010101" pitchFamily="2" charset="-122"/>
                        <a:ea typeface="STFangsong" panose="02010600040101010101" pitchFamily="2" charset="-122"/>
                      </a:endParaRPr>
                    </a:p>
                    <a:p>
                      <a:pPr marL="342900" indent="-342900" algn="l">
                        <a:buFont typeface="Arial" panose="020B0604020202020204" pitchFamily="34" charset="0"/>
                        <a:buChar char="•"/>
                      </a:pPr>
                      <a:r>
                        <a:rPr lang="zh-CN" altLang="en-US" sz="2400" b="0" dirty="0">
                          <a:latin typeface="STFangsong" panose="02010600040101010101" pitchFamily="2" charset="-122"/>
                          <a:ea typeface="STFangsong" panose="02010600040101010101" pitchFamily="2" charset="-122"/>
                        </a:rPr>
                        <a:t>常见症状如胃胀、胃痛、腹胀、腹痛、胃酸倒流、恶心、呕吐、呃逆、腹泻、便秘等。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457200" indent="-457200">
                        <a:buFont typeface="Arial" panose="020B0604020202020204" pitchFamily="34" charset="0"/>
                        <a:buChar char="•"/>
                      </a:pPr>
                      <a:endParaRPr lang="en-SG" altLang="zh-CN" sz="1600" b="0" dirty="0">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Gastrointestinal disorders, Dyspepsia, Gastritis, Enteritis, Gastric cancer, Colon cancer.  </a:t>
                      </a:r>
                    </a:p>
                    <a:p>
                      <a:pPr marL="285750" indent="-285750">
                        <a:buFont typeface="Arial" panose="020B0604020202020204" pitchFamily="34" charset="0"/>
                        <a:buChar char="•"/>
                      </a:pPr>
                      <a:endParaRPr lang="en-SG" altLang="zh-CN" sz="1800" dirty="0">
                        <a:latin typeface="Cambria Math" panose="02040503050406030204" pitchFamily="18" charset="0"/>
                        <a:ea typeface="方正北魏楷书简体" pitchFamily="65" charset="-122"/>
                      </a:endParaRPr>
                    </a:p>
                    <a:p>
                      <a:pPr marL="285750" indent="-285750">
                        <a:buFont typeface="Arial" panose="020B0604020202020204" pitchFamily="34" charset="0"/>
                        <a:buChar char="•"/>
                      </a:pPr>
                      <a:r>
                        <a:rPr lang="en-SG" altLang="zh-CN" sz="1800" dirty="0">
                          <a:latin typeface="Cambria Math" panose="02040503050406030204" pitchFamily="18" charset="0"/>
                          <a:ea typeface="方正北魏楷书简体" pitchFamily="65" charset="-122"/>
                        </a:rPr>
                        <a:t>Common symptoms including abdominal (stomach) distension, abdominal (stomach) pain, acid reflux, nausea, vomiting, hiccups, diarrhoea, constipation,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11048981"/>
                  </a:ext>
                </a:extLst>
              </a:tr>
            </a:tbl>
          </a:graphicData>
        </a:graphic>
      </p:graphicFrame>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457622667"/>
              </p:ext>
            </p:extLst>
          </p:nvPr>
        </p:nvGraphicFramePr>
        <p:xfrm>
          <a:off x="1807758" y="4537619"/>
          <a:ext cx="6300551" cy="1524000"/>
        </p:xfrm>
        <a:graphic>
          <a:graphicData uri="http://schemas.openxmlformats.org/drawingml/2006/table">
            <a:tbl>
              <a:tblPr firstRow="1" bandRow="1">
                <a:tableStyleId>{5940675A-B579-460E-94D1-54222C63F5DA}</a:tableStyleId>
              </a:tblPr>
              <a:tblGrid>
                <a:gridCol w="1321374">
                  <a:extLst>
                    <a:ext uri="{9D8B030D-6E8A-4147-A177-3AD203B41FA5}">
                      <a16:colId xmlns:a16="http://schemas.microsoft.com/office/drawing/2014/main" val="808203889"/>
                    </a:ext>
                  </a:extLst>
                </a:gridCol>
                <a:gridCol w="2860379">
                  <a:extLst>
                    <a:ext uri="{9D8B030D-6E8A-4147-A177-3AD203B41FA5}">
                      <a16:colId xmlns:a16="http://schemas.microsoft.com/office/drawing/2014/main" val="3983293052"/>
                    </a:ext>
                  </a:extLst>
                </a:gridCol>
                <a:gridCol w="2118798">
                  <a:extLst>
                    <a:ext uri="{9D8B030D-6E8A-4147-A177-3AD203B41FA5}">
                      <a16:colId xmlns:a16="http://schemas.microsoft.com/office/drawing/2014/main" val="648976799"/>
                    </a:ext>
                  </a:extLst>
                </a:gridCol>
              </a:tblGrid>
              <a:tr h="21899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tc hMerge="1">
                  <a:txBody>
                    <a:bodyPr/>
                    <a:lstStyle/>
                    <a:p>
                      <a:endParaRPr lang="en-SG"/>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a:t>
                      </a:r>
                    </a:p>
                  </a:txBody>
                  <a:tcPr/>
                </a:tc>
                <a:tc>
                  <a:txBody>
                    <a:bodyPr/>
                    <a:lstStyle/>
                    <a:p>
                      <a:pPr algn="ctr"/>
                      <a:r>
                        <a:rPr lang="zh-TW" altLang="en-US" sz="1400" b="1" kern="1200" dirty="0">
                          <a:solidFill>
                            <a:schemeClr val="tx1"/>
                          </a:solidFill>
                          <a:latin typeface="STFangsong" panose="02010600040101010101" pitchFamily="2" charset="-122"/>
                          <a:ea typeface="STFangsong" panose="02010600040101010101" pitchFamily="2" charset="-122"/>
                          <a:cs typeface="+mn-cs"/>
                        </a:rPr>
                        <a:t>诺维娜</a:t>
                      </a:r>
                      <a:r>
                        <a:rPr lang="zh-TW" altLang="en-US" sz="1400" b="1" dirty="0"/>
                        <a:t> </a:t>
                      </a:r>
                      <a:r>
                        <a:rPr lang="en-GB" sz="1400" b="1" dirty="0"/>
                        <a:t>VIVA</a:t>
                      </a:r>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sz="1400" dirty="0"/>
                        <a:t>Mon, </a:t>
                      </a:r>
                      <a:r>
                        <a:rPr lang="zh-CN" altLang="en-US" sz="1400" dirty="0"/>
                        <a:t>二</a:t>
                      </a:r>
                      <a:r>
                        <a:rPr lang="en-GB" sz="1400" dirty="0"/>
                        <a:t>Tue, </a:t>
                      </a:r>
                      <a:r>
                        <a:rPr lang="zh-CN" altLang="en-US" sz="1400" dirty="0"/>
                        <a:t>四</a:t>
                      </a:r>
                      <a:r>
                        <a:rPr lang="en-GB" sz="1400" dirty="0"/>
                        <a:t>Thu, </a:t>
                      </a:r>
                      <a:r>
                        <a:rPr lang="zh-CN" altLang="en-US" sz="1400" dirty="0"/>
                        <a:t>六</a:t>
                      </a:r>
                      <a:r>
                        <a:rPr lang="en-GB" sz="1400" dirty="0"/>
                        <a:t>Sat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lnB w="12700" cap="flat" cmpd="sng" algn="ctr">
                      <a:solidFill>
                        <a:schemeClr val="tx1"/>
                      </a:solid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zh-CN" altLang="en-US" sz="1400" dirty="0"/>
                        <a:t>三</a:t>
                      </a:r>
                      <a:r>
                        <a:rPr lang="en-GB" sz="1400" dirty="0"/>
                        <a:t>Wed</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四</a:t>
                      </a:r>
                      <a:r>
                        <a:rPr lang="en-GB" sz="1400" dirty="0"/>
                        <a:t>Thu</a:t>
                      </a:r>
                      <a:r>
                        <a:rPr lang="en-SG" altLang="zh-CN" sz="1400" b="1" dirty="0">
                          <a:solidFill>
                            <a:srgbClr val="FF0000"/>
                          </a:solidFill>
                          <a:latin typeface="STFangsong" panose="02010600040101010101" pitchFamily="2" charset="-122"/>
                          <a:ea typeface="STFangsong" panose="02010600040101010101" pitchFamily="2" charset="-122"/>
                        </a:rPr>
                        <a:t>*</a:t>
                      </a:r>
                      <a:endParaRPr lang="en-GB" altLang="zh-CN" sz="1400" dirty="0">
                        <a:latin typeface="Calibri"/>
                      </a:endParaRPr>
                    </a:p>
                  </a:txBody>
                  <a:tcP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二</a:t>
                      </a:r>
                      <a:r>
                        <a:rPr lang="en-GB" sz="1400" dirty="0"/>
                        <a:t>Tue</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三</a:t>
                      </a:r>
                      <a:r>
                        <a:rPr lang="en-GB" sz="1400" dirty="0"/>
                        <a:t>Wed, </a:t>
                      </a:r>
                      <a:r>
                        <a:rPr lang="zh-CN" altLang="en-US" sz="1400" dirty="0"/>
                        <a:t>五</a:t>
                      </a:r>
                      <a:r>
                        <a:rPr lang="en-GB" sz="1400" dirty="0"/>
                        <a:t>Fri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6189972"/>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537619"/>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sp>
        <p:nvSpPr>
          <p:cNvPr id="5" name="Title 1">
            <a:extLst>
              <a:ext uri="{FF2B5EF4-FFF2-40B4-BE49-F238E27FC236}">
                <a16:creationId xmlns:a16="http://schemas.microsoft.com/office/drawing/2014/main" id="{BD5D920A-D164-E86F-368F-FE3E0DE8A346}"/>
              </a:ext>
            </a:extLst>
          </p:cNvPr>
          <p:cNvSpPr>
            <a:spLocks noGrp="1"/>
          </p:cNvSpPr>
          <p:nvPr>
            <p:ph type="ctrTitle"/>
          </p:nvPr>
        </p:nvSpPr>
        <p:spPr>
          <a:xfrm>
            <a:off x="742950" y="54400"/>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中医肠胃病门诊</a:t>
            </a:r>
          </a:p>
        </p:txBody>
      </p:sp>
      <p:sp>
        <p:nvSpPr>
          <p:cNvPr id="6" name="TextBox 5">
            <a:extLst>
              <a:ext uri="{FF2B5EF4-FFF2-40B4-BE49-F238E27FC236}">
                <a16:creationId xmlns:a16="http://schemas.microsoft.com/office/drawing/2014/main" id="{B05DC935-B0D5-303D-1A98-641613BF6405}"/>
              </a:ext>
            </a:extLst>
          </p:cNvPr>
          <p:cNvSpPr txBox="1"/>
          <p:nvPr/>
        </p:nvSpPr>
        <p:spPr>
          <a:xfrm>
            <a:off x="-315686" y="711262"/>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Gastroenterology </a:t>
            </a:r>
            <a:r>
              <a:rPr lang="en-US" altLang="zh-CN" sz="3200" b="1" dirty="0">
                <a:latin typeface="Microsoft JhengHei" panose="020B0604030504040204" pitchFamily="34" charset="-120"/>
                <a:ea typeface="+mj-ea"/>
              </a:rPr>
              <a:t>Clinic</a:t>
            </a:r>
            <a:endParaRPr lang="en-GB" altLang="zh-CN" sz="3200" b="1" dirty="0">
              <a:latin typeface="Microsoft JhengHei" panose="020B0604030504040204" pitchFamily="34" charset="-120"/>
              <a:ea typeface="+mj-ea"/>
            </a:endParaRPr>
          </a:p>
        </p:txBody>
      </p:sp>
      <p:pic>
        <p:nvPicPr>
          <p:cNvPr id="7" name="Graphic 6" descr="Stomach">
            <a:extLst>
              <a:ext uri="{FF2B5EF4-FFF2-40B4-BE49-F238E27FC236}">
                <a16:creationId xmlns:a16="http://schemas.microsoft.com/office/drawing/2014/main" id="{47BF57FD-090F-5540-9266-5D6BE8A39A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5211" y="98341"/>
            <a:ext cx="914400" cy="914400"/>
          </a:xfrm>
          <a:prstGeom prst="rect">
            <a:avLst/>
          </a:prstGeom>
        </p:spPr>
      </p:pic>
    </p:spTree>
    <p:extLst>
      <p:ext uri="{BB962C8B-B14F-4D97-AF65-F5344CB8AC3E}">
        <p14:creationId xmlns:p14="http://schemas.microsoft.com/office/powerpoint/2010/main" val="1000381527"/>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Logo&#10;&#10;Description automatically generated">
            <a:extLst>
              <a:ext uri="{FF2B5EF4-FFF2-40B4-BE49-F238E27FC236}">
                <a16:creationId xmlns:a16="http://schemas.microsoft.com/office/drawing/2014/main" id="{20E56F2B-B02F-48BF-84C7-EEC66BCF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926" y="107067"/>
            <a:ext cx="854988" cy="831033"/>
          </a:xfrm>
          <a:prstGeom prst="rect">
            <a:avLst/>
          </a:prstGeom>
        </p:spPr>
      </p:pic>
      <p:sp>
        <p:nvSpPr>
          <p:cNvPr id="24" name="Rectangle 5">
            <a:extLst>
              <a:ext uri="{FF2B5EF4-FFF2-40B4-BE49-F238E27FC236}">
                <a16:creationId xmlns:a16="http://schemas.microsoft.com/office/drawing/2014/main" id="{752C6935-7BD3-4EDA-A118-8DC88DEF8DE6}"/>
              </a:ext>
            </a:extLst>
          </p:cNvPr>
          <p:cNvSpPr>
            <a:spLocks noChangeArrowheads="1"/>
          </p:cNvSpPr>
          <p:nvPr/>
        </p:nvSpPr>
        <p:spPr bwMode="auto">
          <a:xfrm>
            <a:off x="974912" y="6357705"/>
            <a:ext cx="7834089" cy="523220"/>
          </a:xfrm>
          <a:prstGeom prst="rect">
            <a:avLst/>
          </a:prstGeom>
          <a:noFill/>
          <a:ln>
            <a:noFill/>
          </a:ln>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SG" altLang="zh-CN" sz="1400" b="1" dirty="0">
                <a:solidFill>
                  <a:srgbClr val="FF0000"/>
                </a:solidFill>
                <a:latin typeface="STFangsong" panose="02010600040101010101" pitchFamily="2" charset="-122"/>
                <a:ea typeface="STFangsong" panose="02010600040101010101" pitchFamily="2" charset="-122"/>
              </a:rPr>
              <a:t>*</a:t>
            </a:r>
            <a:r>
              <a:rPr lang="zh-CN" altLang="en-US" sz="1400" b="1" dirty="0">
                <a:solidFill>
                  <a:srgbClr val="FF0000"/>
                </a:solidFill>
                <a:latin typeface="STFangsong" panose="02010600040101010101" pitchFamily="2" charset="-122"/>
                <a:ea typeface="STFangsong" panose="02010600040101010101" pitchFamily="2" charset="-122"/>
              </a:rPr>
              <a:t>部分医师需要预约，任何询问，请查询轮值表或电话咨询。</a:t>
            </a:r>
            <a:br>
              <a:rPr lang="en-GB" altLang="zh-CN" sz="1400" b="1" dirty="0">
                <a:solidFill>
                  <a:srgbClr val="FF0000"/>
                </a:solidFill>
                <a:latin typeface="STFangsong" panose="02010600040101010101" pitchFamily="2" charset="-122"/>
                <a:ea typeface="STFangsong" panose="02010600040101010101" pitchFamily="2" charset="-122"/>
              </a:rPr>
            </a:br>
            <a:r>
              <a:rPr lang="en-US" altLang="zh-CN" sz="1400" b="1" dirty="0">
                <a:solidFill>
                  <a:srgbClr val="FF0000"/>
                </a:solidFill>
                <a:latin typeface="STFangsong" panose="02010600040101010101" pitchFamily="2" charset="-122"/>
                <a:ea typeface="STFangsong" panose="02010600040101010101" pitchFamily="2" charset="-122"/>
              </a:rPr>
              <a:t>Appointment may be required for some physicians. Please refer to the time schedule or call for more details.</a:t>
            </a:r>
            <a:endParaRPr lang="en-SG" altLang="en-US" sz="1400" dirty="0"/>
          </a:p>
        </p:txBody>
      </p:sp>
      <p:graphicFrame>
        <p:nvGraphicFramePr>
          <p:cNvPr id="15" name="Table 5">
            <a:extLst>
              <a:ext uri="{FF2B5EF4-FFF2-40B4-BE49-F238E27FC236}">
                <a16:creationId xmlns:a16="http://schemas.microsoft.com/office/drawing/2014/main" id="{635FBF0B-1416-C6BD-8303-C99B0439E0FA}"/>
              </a:ext>
            </a:extLst>
          </p:cNvPr>
          <p:cNvGraphicFramePr>
            <a:graphicFrameLocks noGrp="1"/>
          </p:cNvGraphicFramePr>
          <p:nvPr>
            <p:extLst>
              <p:ext uri="{D42A27DB-BD31-4B8C-83A1-F6EECF244321}">
                <p14:modId xmlns:p14="http://schemas.microsoft.com/office/powerpoint/2010/main" val="3554688079"/>
              </p:ext>
            </p:extLst>
          </p:nvPr>
        </p:nvGraphicFramePr>
        <p:xfrm>
          <a:off x="0" y="1335343"/>
          <a:ext cx="9928280" cy="3001094"/>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1413384663"/>
                    </a:ext>
                  </a:extLst>
                </a:gridCol>
                <a:gridCol w="208280">
                  <a:extLst>
                    <a:ext uri="{9D8B030D-6E8A-4147-A177-3AD203B41FA5}">
                      <a16:colId xmlns:a16="http://schemas.microsoft.com/office/drawing/2014/main" val="2146306329"/>
                    </a:ext>
                  </a:extLst>
                </a:gridCol>
                <a:gridCol w="4860000">
                  <a:extLst>
                    <a:ext uri="{9D8B030D-6E8A-4147-A177-3AD203B41FA5}">
                      <a16:colId xmlns:a16="http://schemas.microsoft.com/office/drawing/2014/main" val="1643771488"/>
                    </a:ext>
                  </a:extLst>
                </a:gridCol>
              </a:tblGrid>
              <a:tr h="138537">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SG" sz="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49023194"/>
                  </a:ext>
                </a:extLst>
              </a:tr>
              <a:tr h="341058">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zh-CN" altLang="en-US" sz="2800" b="1" dirty="0">
                          <a:latin typeface="STFangsong" panose="02010600040101010101" pitchFamily="2" charset="-122"/>
                          <a:ea typeface="STFangsong" panose="02010600040101010101" pitchFamily="2" charset="-122"/>
                        </a:rPr>
                        <a:t>疾病管理范围</a:t>
                      </a:r>
                      <a:endParaRPr lang="en-US" altLang="zh-CN" sz="2800" b="1" dirty="0">
                        <a:latin typeface="STFangsong" panose="02010600040101010101" pitchFamily="2" charset="-122"/>
                        <a:ea typeface="STFangsong" panose="02010600040101010101" pitchFamily="2"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en-US" altLang="zh-CN" sz="2800" b="1" dirty="0">
                        <a:latin typeface="Cambria Math" panose="02040503050406030204" pitchFamily="18" charset="0"/>
                        <a:ea typeface="方正北魏楷书简体" pitchFamily="65"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CN" sz="2800" b="1" dirty="0">
                          <a:latin typeface="Cambria Math" panose="02040503050406030204" pitchFamily="18" charset="0"/>
                          <a:ea typeface="方正北魏楷书简体" pitchFamily="65" charset="-122"/>
                        </a:rPr>
                        <a:t>Scope of Management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8962563"/>
                  </a:ext>
                </a:extLst>
              </a:tr>
              <a:tr h="2410544">
                <a:tc>
                  <a:txBody>
                    <a:bodyPr/>
                    <a:lstStyle/>
                    <a:p>
                      <a:pPr algn="l"/>
                      <a:r>
                        <a:rPr lang="zh-CN" altLang="en-US" sz="2400" dirty="0">
                          <a:solidFill>
                            <a:schemeClr val="bg1"/>
                          </a:solidFill>
                          <a:latin typeface="STFangsong" panose="02010600040101010101" pitchFamily="2" charset="-122"/>
                          <a:ea typeface="STFangsong" panose="02010600040101010101" pitchFamily="2" charset="-122"/>
                        </a:rPr>
                        <a:t>结合最先进的临床眼科仪器检查并调理干眼、巩膜炎、葡萄膜炎、麻痹性眼肌病变 、黄斑病变、视网膜病变、青光眼、自身免疫系统眼科疾病、遗传性眼科疾病、视神经疾病等。</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marL="457200" indent="-457200">
                        <a:buFont typeface="Arial" panose="020B0604020202020204" pitchFamily="34" charset="0"/>
                        <a:buChar char="•"/>
                      </a:pPr>
                      <a:endParaRPr lang="en-SG" altLang="zh-CN" sz="1600" b="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2000" dirty="0">
                          <a:solidFill>
                            <a:schemeClr val="bg1"/>
                          </a:solidFill>
                          <a:latin typeface="Cambria Math" panose="02040503050406030204" pitchFamily="18" charset="0"/>
                        </a:rPr>
                        <a:t>Utilizes </a:t>
                      </a:r>
                      <a:r>
                        <a:rPr lang="en-SG" altLang="zh-CN" sz="2000" dirty="0">
                          <a:solidFill>
                            <a:schemeClr val="bg1"/>
                          </a:solidFill>
                          <a:latin typeface="Cambria Math" panose="02040503050406030204" pitchFamily="18" charset="0"/>
                        </a:rPr>
                        <a:t>advanced clinical ophthalmic instruments </a:t>
                      </a:r>
                      <a:r>
                        <a:rPr lang="en-US" altLang="zh-CN" sz="2000" dirty="0">
                          <a:solidFill>
                            <a:schemeClr val="bg1"/>
                          </a:solidFill>
                          <a:latin typeface="Cambria Math" panose="02040503050406030204" pitchFamily="18" charset="0"/>
                        </a:rPr>
                        <a:t>in the management of </a:t>
                      </a:r>
                      <a:r>
                        <a:rPr lang="en-SG" altLang="zh-CN" sz="2000" dirty="0">
                          <a:solidFill>
                            <a:schemeClr val="bg1"/>
                          </a:solidFill>
                          <a:latin typeface="Cambria Math" panose="02040503050406030204" pitchFamily="18" charset="0"/>
                          <a:ea typeface="方正北魏楷书简体" pitchFamily="65" charset="-122"/>
                        </a:rPr>
                        <a:t>Dry eye, Scleritis, Uveitis, Ocular lesions, Macular Degeneration, Glaucoma, Retinopathy, Autoimmune eye disease, Hereditary eye disease, Optic nerve disease</a:t>
                      </a:r>
                    </a:p>
                    <a:p>
                      <a:pPr marL="285750" indent="-285750" algn="l">
                        <a:buFont typeface="Arial" panose="020B0604020202020204" pitchFamily="34" charset="0"/>
                        <a:buChar char="•"/>
                      </a:pPr>
                      <a:endParaRPr lang="en-SG" altLang="zh-CN" sz="2000" dirty="0">
                        <a:solidFill>
                          <a:schemeClr val="bg1"/>
                        </a:solidFill>
                        <a:latin typeface="Cambria Math" panose="02040503050406030204" pitchFamily="18" charset="0"/>
                        <a:ea typeface="方正北魏楷书简体" pitchFamily="65" charset="-122"/>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111048981"/>
                  </a:ext>
                </a:extLst>
              </a:tr>
            </a:tbl>
          </a:graphicData>
        </a:graphic>
      </p:graphicFrame>
      <p:graphicFrame>
        <p:nvGraphicFramePr>
          <p:cNvPr id="17" name="Table 5">
            <a:extLst>
              <a:ext uri="{FF2B5EF4-FFF2-40B4-BE49-F238E27FC236}">
                <a16:creationId xmlns:a16="http://schemas.microsoft.com/office/drawing/2014/main" id="{FF371597-5D12-9876-37C3-EFDC8786EF66}"/>
              </a:ext>
            </a:extLst>
          </p:cNvPr>
          <p:cNvGraphicFramePr>
            <a:graphicFrameLocks noGrp="1"/>
          </p:cNvGraphicFramePr>
          <p:nvPr>
            <p:extLst>
              <p:ext uri="{D42A27DB-BD31-4B8C-83A1-F6EECF244321}">
                <p14:modId xmlns:p14="http://schemas.microsoft.com/office/powerpoint/2010/main" val="1884002204"/>
              </p:ext>
            </p:extLst>
          </p:nvPr>
        </p:nvGraphicFramePr>
        <p:xfrm>
          <a:off x="2488133" y="4551773"/>
          <a:ext cx="4807646" cy="1524000"/>
        </p:xfrm>
        <a:graphic>
          <a:graphicData uri="http://schemas.openxmlformats.org/drawingml/2006/table">
            <a:tbl>
              <a:tblPr firstRow="1" bandRow="1">
                <a:tableStyleId>{5940675A-B579-460E-94D1-54222C63F5DA}</a:tableStyleId>
              </a:tblPr>
              <a:tblGrid>
                <a:gridCol w="1519147">
                  <a:extLst>
                    <a:ext uri="{9D8B030D-6E8A-4147-A177-3AD203B41FA5}">
                      <a16:colId xmlns:a16="http://schemas.microsoft.com/office/drawing/2014/main" val="808203889"/>
                    </a:ext>
                  </a:extLst>
                </a:gridCol>
                <a:gridCol w="3288499">
                  <a:extLst>
                    <a:ext uri="{9D8B030D-6E8A-4147-A177-3AD203B41FA5}">
                      <a16:colId xmlns:a16="http://schemas.microsoft.com/office/drawing/2014/main" val="3983293052"/>
                    </a:ext>
                  </a:extLst>
                </a:gridCol>
              </a:tblGrid>
              <a:tr h="2189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STFangsong" panose="02010600040101010101" pitchFamily="2" charset="-122"/>
                          <a:ea typeface="STFangsong" panose="02010600040101010101" pitchFamily="2" charset="-122"/>
                        </a:rPr>
                        <a:t>门诊时段 </a:t>
                      </a:r>
                      <a:r>
                        <a:rPr lang="en-GB" altLang="zh-CN" sz="1400" b="1" dirty="0">
                          <a:solidFill>
                            <a:schemeClr val="bg1"/>
                          </a:solidFill>
                        </a:rPr>
                        <a:t>Consultation hours</a:t>
                      </a:r>
                    </a:p>
                  </a:txBody>
                  <a:tcP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zh-CN" sz="1400" b="1" dirty="0"/>
                    </a:p>
                  </a:txBody>
                  <a:tcPr/>
                </a:tc>
                <a:extLst>
                  <a:ext uri="{0D108BD9-81ED-4DB2-BD59-A6C34878D82A}">
                    <a16:rowId xmlns:a16="http://schemas.microsoft.com/office/drawing/2014/main" val="1174884168"/>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STFangsong" panose="02010600040101010101" pitchFamily="2" charset="-122"/>
                          <a:ea typeface="STFangsong" panose="02010600040101010101" pitchFamily="2" charset="-122"/>
                        </a:rPr>
                        <a:t>大巴窑 </a:t>
                      </a:r>
                      <a:r>
                        <a:rPr lang="en-GB" altLang="zh-CN" sz="1400" b="1" dirty="0"/>
                        <a:t>Toa Payoh</a:t>
                      </a:r>
                    </a:p>
                  </a:txBody>
                  <a:tcPr/>
                </a:tc>
                <a:extLst>
                  <a:ext uri="{0D108BD9-81ED-4DB2-BD59-A6C34878D82A}">
                    <a16:rowId xmlns:a16="http://schemas.microsoft.com/office/drawing/2014/main" val="910555645"/>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上午</a:t>
                      </a:r>
                      <a:r>
                        <a:rPr lang="zh-CN" altLang="en-US" sz="1400" dirty="0"/>
                        <a:t> </a:t>
                      </a:r>
                      <a:r>
                        <a:rPr lang="en-GB" sz="1400" dirty="0"/>
                        <a:t>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二</a:t>
                      </a:r>
                      <a:r>
                        <a:rPr lang="en-GB" sz="1400" dirty="0"/>
                        <a:t>Tue</a:t>
                      </a:r>
                      <a:r>
                        <a:rPr lang="en-SG" altLang="zh-CN" sz="1400" b="1" dirty="0">
                          <a:solidFill>
                            <a:srgbClr val="FF0000"/>
                          </a:solidFill>
                          <a:latin typeface="STFangsong" panose="02010600040101010101" pitchFamily="2" charset="-122"/>
                          <a:ea typeface="STFangsong" panose="02010600040101010101" pitchFamily="2" charset="-122"/>
                        </a:rPr>
                        <a:t>*</a:t>
                      </a:r>
                      <a:r>
                        <a:rPr lang="en-GB" sz="1400" dirty="0"/>
                        <a:t>, </a:t>
                      </a:r>
                      <a:r>
                        <a:rPr lang="zh-CN" altLang="en-US" sz="1400" dirty="0"/>
                        <a:t>六</a:t>
                      </a:r>
                      <a:r>
                        <a:rPr lang="en-GB" sz="1400" dirty="0"/>
                        <a:t>Sat</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noFill/>
                  </a:tcPr>
                </a:tc>
                <a:extLst>
                  <a:ext uri="{0D108BD9-81ED-4DB2-BD59-A6C34878D82A}">
                    <a16:rowId xmlns:a16="http://schemas.microsoft.com/office/drawing/2014/main" val="2839055277"/>
                  </a:ext>
                </a:extLst>
              </a:tr>
              <a:tr h="21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STFangsong" panose="02010600040101010101" pitchFamily="2" charset="-122"/>
                          <a:ea typeface="STFangsong" panose="02010600040101010101" pitchFamily="2" charset="-122"/>
                        </a:rPr>
                        <a:t>下午</a:t>
                      </a:r>
                      <a:r>
                        <a:rPr lang="zh-CN" altLang="en-US" sz="1400" dirty="0"/>
                        <a:t> </a:t>
                      </a:r>
                      <a:r>
                        <a:rPr lang="en-GB" sz="1400" dirty="0"/>
                        <a:t>PM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a:t>
                      </a:r>
                      <a:endParaRPr lang="en-GB" sz="14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004149"/>
                  </a:ext>
                </a:extLst>
              </a:tr>
              <a:tr h="218995">
                <a:tc>
                  <a:txBody>
                    <a:bodyPr/>
                    <a:lstStyle/>
                    <a:p>
                      <a:pPr algn="ctr"/>
                      <a:r>
                        <a:rPr lang="zh-CN" altLang="en-US" sz="1400" dirty="0">
                          <a:latin typeface="STFangsong" panose="02010600040101010101" pitchFamily="2" charset="-122"/>
                          <a:ea typeface="STFangsong" panose="02010600040101010101" pitchFamily="2" charset="-122"/>
                        </a:rPr>
                        <a:t>傍晚</a:t>
                      </a:r>
                      <a:r>
                        <a:rPr lang="zh-CN" altLang="en-US" sz="1400" dirty="0"/>
                        <a:t>  </a:t>
                      </a:r>
                      <a:r>
                        <a:rPr lang="en-GB" sz="1400" dirty="0"/>
                        <a:t>N</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一</a:t>
                      </a:r>
                      <a:r>
                        <a:rPr lang="en-GB" sz="1400" dirty="0"/>
                        <a:t>Mon</a:t>
                      </a:r>
                      <a:r>
                        <a:rPr lang="en-SG" altLang="zh-CN" sz="1400" b="1" dirty="0">
                          <a:solidFill>
                            <a:srgbClr val="FF0000"/>
                          </a:solidFill>
                          <a:latin typeface="STFangsong" panose="02010600040101010101" pitchFamily="2" charset="-122"/>
                          <a:ea typeface="STFangsong" panose="02010600040101010101" pitchFamily="2" charset="-122"/>
                        </a:rPr>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189972"/>
                  </a:ext>
                </a:extLst>
              </a:tr>
            </a:tbl>
          </a:graphicData>
        </a:graphic>
      </p:graphicFrame>
      <p:grpSp>
        <p:nvGrpSpPr>
          <p:cNvPr id="20" name="Group 19">
            <a:extLst>
              <a:ext uri="{FF2B5EF4-FFF2-40B4-BE49-F238E27FC236}">
                <a16:creationId xmlns:a16="http://schemas.microsoft.com/office/drawing/2014/main" id="{45FC9D5C-6A17-ED7C-2FA7-DEA4E89253FF}"/>
              </a:ext>
            </a:extLst>
          </p:cNvPr>
          <p:cNvGrpSpPr/>
          <p:nvPr/>
        </p:nvGrpSpPr>
        <p:grpSpPr>
          <a:xfrm>
            <a:off x="42241" y="4537619"/>
            <a:ext cx="9863759" cy="1508643"/>
            <a:chOff x="42241" y="4917696"/>
            <a:chExt cx="9863759" cy="1508643"/>
          </a:xfrm>
        </p:grpSpPr>
        <p:grpSp>
          <p:nvGrpSpPr>
            <p:cNvPr id="21" name="Group 20">
              <a:extLst>
                <a:ext uri="{FF2B5EF4-FFF2-40B4-BE49-F238E27FC236}">
                  <a16:creationId xmlns:a16="http://schemas.microsoft.com/office/drawing/2014/main" id="{52817077-0FDF-01D8-17F3-DB99DCF69B2E}"/>
                </a:ext>
              </a:extLst>
            </p:cNvPr>
            <p:cNvGrpSpPr/>
            <p:nvPr/>
          </p:nvGrpSpPr>
          <p:grpSpPr>
            <a:xfrm>
              <a:off x="8595961" y="4917696"/>
              <a:ext cx="1310039" cy="1494924"/>
              <a:chOff x="-43428" y="5328650"/>
              <a:chExt cx="1310039" cy="1494924"/>
            </a:xfrm>
          </p:grpSpPr>
          <p:pic>
            <p:nvPicPr>
              <p:cNvPr id="32" name="Picture 31" descr="A close up of a logo&#10;&#10;Description automatically generated">
                <a:extLst>
                  <a:ext uri="{FF2B5EF4-FFF2-40B4-BE49-F238E27FC236}">
                    <a16:creationId xmlns:a16="http://schemas.microsoft.com/office/drawing/2014/main" id="{FED5F889-D3BC-6717-5DBD-AF384E125EC0}"/>
                  </a:ext>
                </a:extLst>
              </p:cNvPr>
              <p:cNvPicPr/>
              <p:nvPr/>
            </p:nvPicPr>
            <p:blipFill rotWithShape="1">
              <a:blip r:embed="rId4">
                <a:extLst>
                  <a:ext uri="{28A0092B-C50C-407E-A947-70E740481C1C}">
                    <a14:useLocalDpi xmlns:a14="http://schemas.microsoft.com/office/drawing/2010/main" val="0"/>
                  </a:ext>
                </a:extLst>
              </a:blip>
              <a:srcRect l="7528" t="7342" r="8391" b="7342"/>
              <a:stretch/>
            </p:blipFill>
            <p:spPr>
              <a:xfrm>
                <a:off x="110705" y="5342369"/>
                <a:ext cx="1009261" cy="896485"/>
              </a:xfrm>
              <a:prstGeom prst="rect">
                <a:avLst/>
              </a:prstGeom>
            </p:spPr>
          </p:pic>
          <p:sp>
            <p:nvSpPr>
              <p:cNvPr id="33" name="TextBox 32">
                <a:extLst>
                  <a:ext uri="{FF2B5EF4-FFF2-40B4-BE49-F238E27FC236}">
                    <a16:creationId xmlns:a16="http://schemas.microsoft.com/office/drawing/2014/main" id="{0C8E5A5E-0562-2CFF-3753-A69D22817BE6}"/>
                  </a:ext>
                </a:extLst>
              </p:cNvPr>
              <p:cNvSpPr txBox="1"/>
              <p:nvPr/>
            </p:nvSpPr>
            <p:spPr>
              <a:xfrm>
                <a:off x="-43428" y="6223409"/>
                <a:ext cx="1310039" cy="600164"/>
              </a:xfrm>
              <a:prstGeom prst="rect">
                <a:avLst/>
              </a:prstGeom>
              <a:noFill/>
            </p:spPr>
            <p:txBody>
              <a:bodyPr wrap="square" rtlCol="0">
                <a:spAutoFit/>
              </a:bodyPr>
              <a:lstStyle/>
              <a:p>
                <a:pPr algn="ctr"/>
                <a:r>
                  <a:rPr lang="zh-CN" altLang="en-US" sz="1100" dirty="0"/>
                  <a:t>医师轮值表</a:t>
                </a:r>
                <a:endParaRPr lang="en-GB" altLang="zh-CN" sz="1100" dirty="0"/>
              </a:p>
              <a:p>
                <a:pPr algn="ctr"/>
                <a:r>
                  <a:rPr lang="en-GB" sz="1100" dirty="0"/>
                  <a:t>Physician time schedule</a:t>
                </a:r>
              </a:p>
            </p:txBody>
          </p:sp>
          <p:sp>
            <p:nvSpPr>
              <p:cNvPr id="34" name="Rectangle 33">
                <a:extLst>
                  <a:ext uri="{FF2B5EF4-FFF2-40B4-BE49-F238E27FC236}">
                    <a16:creationId xmlns:a16="http://schemas.microsoft.com/office/drawing/2014/main" id="{C45D78C0-8848-C7A7-0D1D-F8C7281F06D7}"/>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A0BA037-B762-4A71-E9AD-866FEA6EB04B}"/>
                </a:ext>
              </a:extLst>
            </p:cNvPr>
            <p:cNvGrpSpPr/>
            <p:nvPr/>
          </p:nvGrpSpPr>
          <p:grpSpPr>
            <a:xfrm>
              <a:off x="42241" y="4931415"/>
              <a:ext cx="1310039" cy="1494924"/>
              <a:chOff x="42241" y="4931415"/>
              <a:chExt cx="1310039" cy="1494924"/>
            </a:xfrm>
          </p:grpSpPr>
          <p:grpSp>
            <p:nvGrpSpPr>
              <p:cNvPr id="26" name="Group 25">
                <a:extLst>
                  <a:ext uri="{FF2B5EF4-FFF2-40B4-BE49-F238E27FC236}">
                    <a16:creationId xmlns:a16="http://schemas.microsoft.com/office/drawing/2014/main" id="{AC4C9B7C-FE4D-B2AC-AA3F-84EA1FB1C38C}"/>
                  </a:ext>
                </a:extLst>
              </p:cNvPr>
              <p:cNvGrpSpPr/>
              <p:nvPr/>
            </p:nvGrpSpPr>
            <p:grpSpPr>
              <a:xfrm>
                <a:off x="42241" y="4931415"/>
                <a:ext cx="1310039" cy="1494924"/>
                <a:chOff x="-31548" y="5328650"/>
                <a:chExt cx="1310039" cy="1494924"/>
              </a:xfrm>
            </p:grpSpPr>
            <p:sp>
              <p:nvSpPr>
                <p:cNvPr id="28" name="TextBox 27">
                  <a:extLst>
                    <a:ext uri="{FF2B5EF4-FFF2-40B4-BE49-F238E27FC236}">
                      <a16:creationId xmlns:a16="http://schemas.microsoft.com/office/drawing/2014/main" id="{A09CFEDD-2086-7712-4664-01EE9F50928C}"/>
                    </a:ext>
                  </a:extLst>
                </p:cNvPr>
                <p:cNvSpPr txBox="1"/>
                <p:nvPr/>
              </p:nvSpPr>
              <p:spPr>
                <a:xfrm>
                  <a:off x="-31548" y="6360235"/>
                  <a:ext cx="1310039" cy="430887"/>
                </a:xfrm>
                <a:prstGeom prst="rect">
                  <a:avLst/>
                </a:prstGeom>
                <a:noFill/>
              </p:spPr>
              <p:txBody>
                <a:bodyPr wrap="square" rtlCol="0">
                  <a:spAutoFit/>
                </a:bodyPr>
                <a:lstStyle/>
                <a:p>
                  <a:pPr algn="ctr"/>
                  <a:r>
                    <a:rPr lang="zh-CN" altLang="en-US" sz="1100" dirty="0"/>
                    <a:t>线上预约</a:t>
                  </a:r>
                  <a:endParaRPr lang="en-SG" altLang="zh-CN" sz="1100" dirty="0"/>
                </a:p>
                <a:p>
                  <a:pPr algn="ctr"/>
                  <a:r>
                    <a:rPr lang="en-US" altLang="zh-CN" sz="1100" dirty="0"/>
                    <a:t>E-Appointment</a:t>
                  </a:r>
                  <a:endParaRPr lang="en-GB" sz="1100" dirty="0"/>
                </a:p>
              </p:txBody>
            </p:sp>
            <p:sp>
              <p:nvSpPr>
                <p:cNvPr id="30" name="Rectangle 29">
                  <a:extLst>
                    <a:ext uri="{FF2B5EF4-FFF2-40B4-BE49-F238E27FC236}">
                      <a16:creationId xmlns:a16="http://schemas.microsoft.com/office/drawing/2014/main" id="{6A41A03C-9756-2A50-F6E3-E459FC1278A6}"/>
                    </a:ext>
                  </a:extLst>
                </p:cNvPr>
                <p:cNvSpPr/>
                <p:nvPr/>
              </p:nvSpPr>
              <p:spPr>
                <a:xfrm>
                  <a:off x="72855" y="5328650"/>
                  <a:ext cx="1048022" cy="1494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78B11CC3-6DDF-722D-D476-51B0150F0E41}"/>
                  </a:ext>
                </a:extLst>
              </p:cNvPr>
              <p:cNvPicPr>
                <a:picLocks noChangeAspect="1"/>
              </p:cNvPicPr>
              <p:nvPr/>
            </p:nvPicPr>
            <p:blipFill>
              <a:blip r:embed="rId5"/>
              <a:stretch>
                <a:fillRect/>
              </a:stretch>
            </p:blipFill>
            <p:spPr>
              <a:xfrm>
                <a:off x="224132" y="4996820"/>
                <a:ext cx="934684" cy="915897"/>
              </a:xfrm>
              <a:prstGeom prst="rect">
                <a:avLst/>
              </a:prstGeom>
            </p:spPr>
          </p:pic>
        </p:grpSp>
      </p:grpSp>
      <p:sp>
        <p:nvSpPr>
          <p:cNvPr id="4" name="Title 1">
            <a:extLst>
              <a:ext uri="{FF2B5EF4-FFF2-40B4-BE49-F238E27FC236}">
                <a16:creationId xmlns:a16="http://schemas.microsoft.com/office/drawing/2014/main" id="{D46E0E6D-B3FD-A937-001E-225C868A96A3}"/>
              </a:ext>
            </a:extLst>
          </p:cNvPr>
          <p:cNvSpPr>
            <a:spLocks noGrp="1"/>
          </p:cNvSpPr>
          <p:nvPr>
            <p:ph type="ctrTitle"/>
          </p:nvPr>
        </p:nvSpPr>
        <p:spPr>
          <a:xfrm>
            <a:off x="903515" y="90431"/>
            <a:ext cx="8420100" cy="831033"/>
          </a:xfrm>
        </p:spPr>
        <p:txBody>
          <a:bodyPr>
            <a:normAutofit fontScale="90000"/>
          </a:bodyPr>
          <a:lstStyle/>
          <a:p>
            <a:r>
              <a:rPr lang="zh-CN" altLang="en-US" sz="5400" b="1" dirty="0">
                <a:latin typeface="STFangsong" panose="02010600040101010101" pitchFamily="2" charset="-122"/>
                <a:ea typeface="STFangsong" panose="02010600040101010101" pitchFamily="2" charset="-122"/>
              </a:rPr>
              <a:t>中医眼科门诊</a:t>
            </a:r>
          </a:p>
        </p:txBody>
      </p:sp>
      <p:sp>
        <p:nvSpPr>
          <p:cNvPr id="8" name="TextBox 7">
            <a:extLst>
              <a:ext uri="{FF2B5EF4-FFF2-40B4-BE49-F238E27FC236}">
                <a16:creationId xmlns:a16="http://schemas.microsoft.com/office/drawing/2014/main" id="{0A1115ED-E5D8-9DF8-A404-732570A6F8F8}"/>
              </a:ext>
            </a:extLst>
          </p:cNvPr>
          <p:cNvSpPr txBox="1"/>
          <p:nvPr/>
        </p:nvSpPr>
        <p:spPr>
          <a:xfrm>
            <a:off x="-315686" y="785910"/>
            <a:ext cx="10885716" cy="584775"/>
          </a:xfrm>
          <a:prstGeom prst="rect">
            <a:avLst/>
          </a:prstGeom>
          <a:noFill/>
        </p:spPr>
        <p:txBody>
          <a:bodyPr wrap="square">
            <a:spAutoFit/>
          </a:bodyPr>
          <a:lstStyle/>
          <a:p>
            <a:pPr algn="ctr">
              <a:defRPr/>
            </a:pPr>
            <a:r>
              <a:rPr lang="en-GB" altLang="zh-CN" sz="3200" b="1" dirty="0">
                <a:latin typeface="Microsoft JhengHei" panose="020B0604030504040204" pitchFamily="34" charset="-120"/>
                <a:ea typeface="+mj-ea"/>
              </a:rPr>
              <a:t>TCM Ophthalmology </a:t>
            </a:r>
            <a:r>
              <a:rPr lang="en-US" altLang="zh-CN" sz="3200" b="1" dirty="0">
                <a:latin typeface="Microsoft JhengHei" panose="020B0604030504040204" pitchFamily="34" charset="-120"/>
                <a:ea typeface="+mj-ea"/>
              </a:rPr>
              <a:t>Clinic</a:t>
            </a:r>
            <a:endParaRPr lang="en-GB" altLang="zh-CN" sz="3200" b="1" dirty="0">
              <a:latin typeface="Microsoft JhengHei" panose="020B0604030504040204" pitchFamily="34" charset="-120"/>
              <a:ea typeface="+mj-ea"/>
            </a:endParaRPr>
          </a:p>
        </p:txBody>
      </p:sp>
      <p:pic>
        <p:nvPicPr>
          <p:cNvPr id="9" name="Graphic 8" descr="Eye">
            <a:extLst>
              <a:ext uri="{FF2B5EF4-FFF2-40B4-BE49-F238E27FC236}">
                <a16:creationId xmlns:a16="http://schemas.microsoft.com/office/drawing/2014/main" id="{F3C67DA3-5BD8-5821-422B-CE39F70723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35700" y="29883"/>
            <a:ext cx="914400" cy="914400"/>
          </a:xfrm>
          <a:prstGeom prst="rect">
            <a:avLst/>
          </a:prstGeom>
        </p:spPr>
      </p:pic>
    </p:spTree>
    <p:extLst>
      <p:ext uri="{BB962C8B-B14F-4D97-AF65-F5344CB8AC3E}">
        <p14:creationId xmlns:p14="http://schemas.microsoft.com/office/powerpoint/2010/main" val="3764086847"/>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48272f-dcc6-4eac-9034-2d9083711ecb">
      <Terms xmlns="http://schemas.microsoft.com/office/infopath/2007/PartnerControls"/>
    </lcf76f155ced4ddcb4097134ff3c332f>
    <TaxCatchAll xmlns="22858b0e-de4b-42f8-ba50-16159d4da116" xsi:nil="true"/>
    <MediaLengthInSeconds xmlns="ac48272f-dcc6-4eac-9034-2d9083711e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CC15C2DA73C44EBDAC1E547A348FE3" ma:contentTypeVersion="16" ma:contentTypeDescription="Create a new document." ma:contentTypeScope="" ma:versionID="0ee2b1a5b3577ac9d8538392f9fc9d7e">
  <xsd:schema xmlns:xsd="http://www.w3.org/2001/XMLSchema" xmlns:xs="http://www.w3.org/2001/XMLSchema" xmlns:p="http://schemas.microsoft.com/office/2006/metadata/properties" xmlns:ns2="ac48272f-dcc6-4eac-9034-2d9083711ecb" xmlns:ns3="22858b0e-de4b-42f8-ba50-16159d4da116" targetNamespace="http://schemas.microsoft.com/office/2006/metadata/properties" ma:root="true" ma:fieldsID="626c483aace4e9166d5f8603770ce1c6" ns2:_="" ns3:_="">
    <xsd:import namespace="ac48272f-dcc6-4eac-9034-2d9083711ecb"/>
    <xsd:import namespace="22858b0e-de4b-42f8-ba50-16159d4da1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8272f-dcc6-4eac-9034-2d9083711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bb91a0c-5100-410a-ad87-bdc32dbd4a6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858b0e-de4b-42f8-ba50-16159d4da11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91ff09a-103a-40dd-85b3-46e56a94ef0f}" ma:internalName="TaxCatchAll" ma:showField="CatchAllData" ma:web="22858b0e-de4b-42f8-ba50-16159d4da11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3C86F2-D483-435A-B466-D1636B24F38D}">
  <ds:schemaRefs>
    <ds:schemaRef ds:uri="ac48272f-dcc6-4eac-9034-2d9083711ecb"/>
    <ds:schemaRef ds:uri="http://www.w3.org/XML/1998/namespace"/>
    <ds:schemaRef ds:uri="22858b0e-de4b-42f8-ba50-16159d4da116"/>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966AA9B6-319D-4293-83A7-0455B2B7133A}">
  <ds:schemaRefs>
    <ds:schemaRef ds:uri="http://schemas.microsoft.com/sharepoint/v3/contenttype/forms"/>
  </ds:schemaRefs>
</ds:datastoreItem>
</file>

<file path=customXml/itemProps3.xml><?xml version="1.0" encoding="utf-8"?>
<ds:datastoreItem xmlns:ds="http://schemas.openxmlformats.org/officeDocument/2006/customXml" ds:itemID="{35B2723F-BFD1-4D08-B691-C41CA5A972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48272f-dcc6-4eac-9034-2d9083711ecb"/>
    <ds:schemaRef ds:uri="22858b0e-de4b-42f8-ba50-16159d4da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3894</TotalTime>
  <Words>4369</Words>
  <Application>Microsoft Office PowerPoint</Application>
  <PresentationFormat>A4 Paper (210x297 mm)</PresentationFormat>
  <Paragraphs>541</Paragraphs>
  <Slides>19</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Calibri</vt:lpstr>
      <vt:lpstr>华文仿宋</vt:lpstr>
      <vt:lpstr>Arial</vt:lpstr>
      <vt:lpstr>仿宋</vt:lpstr>
      <vt:lpstr>Times New Roman</vt:lpstr>
      <vt:lpstr>Cambria Math</vt:lpstr>
      <vt:lpstr>华文仿宋</vt:lpstr>
      <vt:lpstr>Calibri Light</vt:lpstr>
      <vt:lpstr>仿宋</vt:lpstr>
      <vt:lpstr>Microsoft JhengHei</vt:lpstr>
      <vt:lpstr>Office Theme</vt:lpstr>
      <vt:lpstr>PowerPoint Presentation</vt:lpstr>
      <vt:lpstr>PowerPoint Presentation</vt:lpstr>
      <vt:lpstr>PowerPoint Presentation</vt:lpstr>
      <vt:lpstr>中医心血管病门诊</vt:lpstr>
      <vt:lpstr>中医肿瘤门诊</vt:lpstr>
      <vt:lpstr>中医生育门诊  </vt:lpstr>
      <vt:lpstr>中医中风后遗症门诊</vt:lpstr>
      <vt:lpstr>中医肠胃病门诊</vt:lpstr>
      <vt:lpstr>中医眼科门诊</vt:lpstr>
      <vt:lpstr>中医儿童眼科门诊</vt:lpstr>
      <vt:lpstr>中医针灸刮痧门诊</vt:lpstr>
      <vt:lpstr>PowerPoint Presentation</vt:lpstr>
      <vt:lpstr>中医盆底疾病门诊</vt:lpstr>
      <vt:lpstr>中医老年疾病门诊</vt:lpstr>
      <vt:lpstr>PowerPoint Presentation</vt:lpstr>
      <vt:lpstr>中医耳鼻喉门诊</vt:lpstr>
      <vt:lpstr>中医肥胖门诊</vt:lpstr>
      <vt:lpstr>中医头发护理门诊</vt:lpstr>
      <vt:lpstr>中医儿科门诊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心血管病门诊</dc:title>
  <dc:creator>TAN WAI SIN AMELIA 陈惠昕</dc:creator>
  <cp:lastModifiedBy>Zhang Jian 张俭</cp:lastModifiedBy>
  <cp:revision>156</cp:revision>
  <cp:lastPrinted>2023-01-31T14:12:03Z</cp:lastPrinted>
  <dcterms:created xsi:type="dcterms:W3CDTF">2020-11-02T02:43:47Z</dcterms:created>
  <dcterms:modified xsi:type="dcterms:W3CDTF">2023-02-01T05:52:37Z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0x010100B6CC15C2DA73C44EBDAC1E547A348FE3</vt:lpwstr>
  </property>
  <property fmtid="{D5CDD505-2E9C-101B-9397-08002B2CF9AE}" pid="3" name="Order">
    <vt:r8>4931600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